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07"/>
  </p:notesMasterIdLst>
  <p:handoutMasterIdLst>
    <p:handoutMasterId r:id="rId108"/>
  </p:handoutMasterIdLst>
  <p:sldIdLst>
    <p:sldId id="261" r:id="rId2"/>
    <p:sldId id="258" r:id="rId3"/>
    <p:sldId id="269" r:id="rId4"/>
    <p:sldId id="270" r:id="rId5"/>
    <p:sldId id="262" r:id="rId6"/>
    <p:sldId id="275" r:id="rId7"/>
    <p:sldId id="276" r:id="rId8"/>
    <p:sldId id="277" r:id="rId9"/>
    <p:sldId id="278" r:id="rId10"/>
    <p:sldId id="279" r:id="rId11"/>
    <p:sldId id="280" r:id="rId12"/>
    <p:sldId id="281" r:id="rId13"/>
    <p:sldId id="282" r:id="rId14"/>
    <p:sldId id="263" r:id="rId15"/>
    <p:sldId id="286" r:id="rId16"/>
    <p:sldId id="287" r:id="rId17"/>
    <p:sldId id="288" r:id="rId18"/>
    <p:sldId id="289" r:id="rId19"/>
    <p:sldId id="290" r:id="rId20"/>
    <p:sldId id="291" r:id="rId21"/>
    <p:sldId id="342" r:id="rId22"/>
    <p:sldId id="292" r:id="rId23"/>
    <p:sldId id="293" r:id="rId24"/>
    <p:sldId id="294" r:id="rId25"/>
    <p:sldId id="264" r:id="rId26"/>
    <p:sldId id="295" r:id="rId27"/>
    <p:sldId id="299" r:id="rId28"/>
    <p:sldId id="300" r:id="rId29"/>
    <p:sldId id="301" r:id="rId30"/>
    <p:sldId id="302" r:id="rId31"/>
    <p:sldId id="349" r:id="rId32"/>
    <p:sldId id="303" r:id="rId33"/>
    <p:sldId id="304" r:id="rId34"/>
    <p:sldId id="305" r:id="rId35"/>
    <p:sldId id="306" r:id="rId36"/>
    <p:sldId id="265" r:id="rId37"/>
    <p:sldId id="310" r:id="rId38"/>
    <p:sldId id="311" r:id="rId39"/>
    <p:sldId id="312" r:id="rId40"/>
    <p:sldId id="313" r:id="rId41"/>
    <p:sldId id="314" r:id="rId42"/>
    <p:sldId id="343" r:id="rId43"/>
    <p:sldId id="344" r:id="rId44"/>
    <p:sldId id="345" r:id="rId45"/>
    <p:sldId id="346" r:id="rId46"/>
    <p:sldId id="347" r:id="rId47"/>
    <p:sldId id="348" r:id="rId48"/>
    <p:sldId id="315" r:id="rId49"/>
    <p:sldId id="316" r:id="rId50"/>
    <p:sldId id="317" r:id="rId51"/>
    <p:sldId id="266" r:id="rId52"/>
    <p:sldId id="387" r:id="rId53"/>
    <p:sldId id="388" r:id="rId54"/>
    <p:sldId id="389" r:id="rId55"/>
    <p:sldId id="319" r:id="rId56"/>
    <p:sldId id="323" r:id="rId57"/>
    <p:sldId id="324" r:id="rId58"/>
    <p:sldId id="267"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3" r:id="rId93"/>
    <p:sldId id="384" r:id="rId94"/>
    <p:sldId id="385" r:id="rId95"/>
    <p:sldId id="330" r:id="rId96"/>
    <p:sldId id="331" r:id="rId97"/>
    <p:sldId id="333" r:id="rId98"/>
    <p:sldId id="334" r:id="rId99"/>
    <p:sldId id="336" r:id="rId100"/>
    <p:sldId id="337" r:id="rId101"/>
    <p:sldId id="338" r:id="rId102"/>
    <p:sldId id="268" r:id="rId103"/>
    <p:sldId id="332" r:id="rId104"/>
    <p:sldId id="386" r:id="rId105"/>
    <p:sldId id="335"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F5FF"/>
    <a:srgbClr val="BDF9FF"/>
    <a:srgbClr val="BDEEFF"/>
    <a:srgbClr val="99E4FF"/>
    <a:srgbClr val="9DE5FB"/>
    <a:srgbClr val="9DC8FB"/>
    <a:srgbClr val="99CCFF"/>
    <a:srgbClr val="CCECFF"/>
    <a:srgbClr val="D9EE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6F0B47-6A07-4043-A702-A0B6A98CCFE0}" type="datetimeFigureOut">
              <a:rPr lang="en-US" smtClean="0"/>
              <a:pPr/>
              <a:t>2/2/2012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(c) 2012, Jacka &amp; Scott</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EAF1A5-83F2-496A-A7BB-4EED5AA6285D}"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469A5-8D1B-4428-BF9A-F24E7C13CDB4}" type="datetimeFigureOut">
              <a:rPr lang="en-US" smtClean="0"/>
              <a:pPr/>
              <a:t>2/2/2012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(c) 2012, Jacka &amp; Scott</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FCB166-B388-40C0-9AA2-6B5D8A461BB6}" type="slidenum">
              <a:rPr lang="en-US" smtClean="0"/>
              <a:pPr/>
              <a:t>‹#›</a:t>
            </a:fld>
            <a:endParaRPr lang="en-US"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CB166-B388-40C0-9AA2-6B5D8A461BB6}"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en-US" smtClean="0">
              <a:latin typeface="Times" pitchFamily="1" charset="0"/>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smtClean="0">
              <a:latin typeface="Times" pitchFamily="1" charset="0"/>
              <a:ea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latin typeface="Times" pitchFamily="1"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baseline="0">
                <a:solidFill>
                  <a:schemeClr val="accent4">
                    <a:lumMod val="75000"/>
                  </a:schemeClr>
                </a:solidFill>
                <a:effectLst>
                  <a:outerShdw blurRad="31750" dist="25400" dir="5400000" algn="tl" rotWithShape="0">
                    <a:schemeClr val="bg1">
                      <a:alpha val="25000"/>
                    </a:scheme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4210496"/>
            <a:ext cx="7772400" cy="1199704"/>
          </a:xfrm>
        </p:spPr>
        <p:txBody>
          <a:bodyPr lIns="45720" rIns="45720"/>
          <a:lstStyle>
            <a:lvl1pPr marL="0" marR="64008" indent="0" algn="ctr">
              <a:buNone/>
              <a:defRPr baseline="0">
                <a:solidFill>
                  <a:schemeClr val="accent4">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fld id="{374E06CF-D5F5-4F63-BD1E-9C5D798FA08C}" type="datetime1">
              <a:rPr lang="en-US" smtClean="0"/>
              <a:pPr/>
              <a:t>2/2/2012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t>(C) 2012, Jacka &amp; Scott</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EC97E2-B429-4644-A34D-B31B450A35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7AA679-D13F-49FE-B8E5-3CE6379B9644}" type="datetime1">
              <a:rPr lang="en-US" smtClean="0"/>
              <a:pPr/>
              <a:t>2/2/2012</a:t>
            </a:fld>
            <a:endParaRPr lang="en-US" dirty="0"/>
          </a:p>
        </p:txBody>
      </p:sp>
      <p:sp>
        <p:nvSpPr>
          <p:cNvPr id="5" name="Footer Placeholder 4"/>
          <p:cNvSpPr>
            <a:spLocks noGrp="1"/>
          </p:cNvSpPr>
          <p:nvPr>
            <p:ph type="ftr" sz="quarter" idx="11"/>
          </p:nvPr>
        </p:nvSpPr>
        <p:spPr/>
        <p:txBody>
          <a:bodyPr/>
          <a:lstStyle>
            <a:extLst/>
          </a:lstStyle>
          <a:p>
            <a:r>
              <a:rPr lang="en-US" dirty="0" smtClean="0"/>
              <a:t>(C) 2012, Jacka &amp; Scott</a:t>
            </a:r>
            <a:endParaRPr lang="en-US" dirty="0"/>
          </a:p>
        </p:txBody>
      </p:sp>
      <p:sp>
        <p:nvSpPr>
          <p:cNvPr id="6" name="Slide Number Placeholder 5"/>
          <p:cNvSpPr>
            <a:spLocks noGrp="1"/>
          </p:cNvSpPr>
          <p:nvPr>
            <p:ph type="sldNum" sz="quarter" idx="12"/>
          </p:nvPr>
        </p:nvSpPr>
        <p:spPr/>
        <p:txBody>
          <a:bodyPr/>
          <a:lstStyle>
            <a:extLst/>
          </a:lstStyle>
          <a:p>
            <a:fld id="{ABEC97E2-B429-4644-A34D-B31B450A35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28577F3-2FEA-4E99-A143-7752D325E337}" type="datetime1">
              <a:rPr lang="en-US" smtClean="0"/>
              <a:pPr/>
              <a:t>2/2/2012</a:t>
            </a:fld>
            <a:endParaRPr lang="en-US" dirty="0"/>
          </a:p>
        </p:txBody>
      </p:sp>
      <p:sp>
        <p:nvSpPr>
          <p:cNvPr id="5" name="Footer Placeholder 4"/>
          <p:cNvSpPr>
            <a:spLocks noGrp="1"/>
          </p:cNvSpPr>
          <p:nvPr>
            <p:ph type="ftr" sz="quarter" idx="11"/>
          </p:nvPr>
        </p:nvSpPr>
        <p:spPr/>
        <p:txBody>
          <a:bodyPr/>
          <a:lstStyle>
            <a:extLst/>
          </a:lstStyle>
          <a:p>
            <a:r>
              <a:rPr lang="en-US" dirty="0" smtClean="0"/>
              <a:t>(C) 2012, Jacka &amp; Scott</a:t>
            </a:r>
            <a:endParaRPr lang="en-US" dirty="0"/>
          </a:p>
        </p:txBody>
      </p:sp>
      <p:sp>
        <p:nvSpPr>
          <p:cNvPr id="6" name="Slide Number Placeholder 5"/>
          <p:cNvSpPr>
            <a:spLocks noGrp="1"/>
          </p:cNvSpPr>
          <p:nvPr>
            <p:ph type="sldNum" sz="quarter" idx="12"/>
          </p:nvPr>
        </p:nvSpPr>
        <p:spPr/>
        <p:txBody>
          <a:bodyPr/>
          <a:lstStyle>
            <a:extLst/>
          </a:lstStyle>
          <a:p>
            <a:fld id="{ABEC97E2-B429-4644-A34D-B31B450A35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a:spcAft>
                <a:spcPts val="600"/>
              </a:spcAft>
              <a:defRPr/>
            </a:lvl1pPr>
            <a:lvl2pPr>
              <a:spcAft>
                <a:spcPts val="600"/>
              </a:spcAft>
              <a:buClr>
                <a:schemeClr val="bg2">
                  <a:lumMod val="50000"/>
                </a:schemeClr>
              </a:buClr>
              <a:defRPr sz="2700" b="0" baseline="0"/>
            </a:lvl2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3AF6CAFB-7CDC-47DD-8E68-A0460FB8C393}" type="datetime1">
              <a:rPr lang="en-US" smtClean="0"/>
              <a:pPr/>
              <a:t>2/2/2012</a:t>
            </a:fld>
            <a:endParaRPr lang="en-US" dirty="0"/>
          </a:p>
        </p:txBody>
      </p:sp>
      <p:sp>
        <p:nvSpPr>
          <p:cNvPr id="5" name="Footer Placeholder 4"/>
          <p:cNvSpPr>
            <a:spLocks noGrp="1"/>
          </p:cNvSpPr>
          <p:nvPr>
            <p:ph type="ftr" sz="quarter" idx="11"/>
          </p:nvPr>
        </p:nvSpPr>
        <p:spPr/>
        <p:txBody>
          <a:bodyPr/>
          <a:lstStyle>
            <a:extLst/>
          </a:lstStyle>
          <a:p>
            <a:r>
              <a:rPr lang="en-US" dirty="0" smtClean="0"/>
              <a:t>(C) 2012, Jacka &amp; Scott</a:t>
            </a:r>
            <a:endParaRPr lang="en-US" dirty="0"/>
          </a:p>
        </p:txBody>
      </p:sp>
      <p:sp>
        <p:nvSpPr>
          <p:cNvPr id="6" name="Slide Number Placeholder 5"/>
          <p:cNvSpPr>
            <a:spLocks noGrp="1"/>
          </p:cNvSpPr>
          <p:nvPr>
            <p:ph type="sldNum" sz="quarter" idx="12"/>
          </p:nvPr>
        </p:nvSpPr>
        <p:spPr/>
        <p:txBody>
          <a:bodyPr/>
          <a:lstStyle>
            <a:extLst/>
          </a:lstStyle>
          <a:p>
            <a:fld id="{ABEC97E2-B429-4644-A34D-B31B450A359C}"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Autofit/>
            <a:scene3d>
              <a:camera prst="orthographicFront"/>
              <a:lightRig rig="soft" dir="t"/>
            </a:scene3d>
            <a:sp3d prstMaterial="softEdge">
              <a:bevelT w="25400" h="25400"/>
            </a:sp3d>
          </a:bodyPr>
          <a:lstStyle>
            <a:lvl1pPr algn="ctr">
              <a:buNone/>
              <a:defRPr sz="6600" b="1" cap="none" baseline="0">
                <a:ln>
                  <a:solidFill>
                    <a:schemeClr val="accent1">
                      <a:shade val="50000"/>
                      <a:alpha val="50000"/>
                    </a:schemeClr>
                  </a:solidFill>
                </a:ln>
                <a:effectLst>
                  <a:outerShdw blurRad="31750" dist="25400" dir="5400000" algn="tl" rotWithShape="0">
                    <a:schemeClr val="bg1"/>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normAutofit/>
          </a:bodyPr>
          <a:lstStyle>
            <a:lvl1pPr marL="0" indent="0" algn="l">
              <a:buNone/>
              <a:defRPr sz="3200" baseline="0">
                <a:ln>
                  <a:solidFill>
                    <a:schemeClr val="accent1">
                      <a:shade val="50000"/>
                      <a:alpha val="50000"/>
                    </a:schemeClr>
                  </a:solidFill>
                </a:ln>
                <a:solidFill>
                  <a:schemeClr val="tx2"/>
                </a:solidFill>
                <a:effectLst>
                  <a:outerShdw blurRad="31750" dist="25400" dir="5400000" algn="ctr" rotWithShape="0">
                    <a:schemeClr val="bg1"/>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fld id="{6E8E389D-EADF-45FC-9AD7-8CC031895DF2}" type="datetime1">
              <a:rPr lang="en-US" smtClean="0"/>
              <a:pPr/>
              <a:t>2/2/2012</a:t>
            </a:fld>
            <a:endParaRPr lang="en-US" dirty="0"/>
          </a:p>
        </p:txBody>
      </p:sp>
      <p:sp>
        <p:nvSpPr>
          <p:cNvPr id="5" name="Footer Placeholder 4"/>
          <p:cNvSpPr>
            <a:spLocks noGrp="1"/>
          </p:cNvSpPr>
          <p:nvPr>
            <p:ph type="ftr" sz="quarter" idx="11"/>
          </p:nvPr>
        </p:nvSpPr>
        <p:spPr/>
        <p:txBody>
          <a:bodyPr/>
          <a:lstStyle>
            <a:extLst/>
          </a:lstStyle>
          <a:p>
            <a:r>
              <a:rPr lang="en-US" dirty="0" smtClean="0"/>
              <a:t>(C) 2012, Jacka &amp; Scott</a:t>
            </a:r>
            <a:endParaRPr lang="en-US" dirty="0"/>
          </a:p>
        </p:txBody>
      </p:sp>
      <p:sp>
        <p:nvSpPr>
          <p:cNvPr id="6" name="Slide Number Placeholder 5"/>
          <p:cNvSpPr>
            <a:spLocks noGrp="1"/>
          </p:cNvSpPr>
          <p:nvPr>
            <p:ph type="sldNum" sz="quarter" idx="12"/>
          </p:nvPr>
        </p:nvSpPr>
        <p:spPr/>
        <p:txBody>
          <a:bodyPr/>
          <a:lstStyle>
            <a:extLst/>
          </a:lstStyle>
          <a:p>
            <a:fld id="{ABEC97E2-B429-4644-A34D-B31B450A359C}"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2683FE-2D2E-48DA-8EC5-96609AF49862}" type="datetime1">
              <a:rPr lang="en-US" smtClean="0"/>
              <a:pPr/>
              <a:t>2/2/2012</a:t>
            </a:fld>
            <a:endParaRPr lang="en-US" dirty="0"/>
          </a:p>
        </p:txBody>
      </p:sp>
      <p:sp>
        <p:nvSpPr>
          <p:cNvPr id="6" name="Footer Placeholder 5"/>
          <p:cNvSpPr>
            <a:spLocks noGrp="1"/>
          </p:cNvSpPr>
          <p:nvPr>
            <p:ph type="ftr" sz="quarter" idx="11"/>
          </p:nvPr>
        </p:nvSpPr>
        <p:spPr/>
        <p:txBody>
          <a:bodyPr/>
          <a:lstStyle>
            <a:extLst/>
          </a:lstStyle>
          <a:p>
            <a:r>
              <a:rPr lang="en-US" dirty="0" smtClean="0"/>
              <a:t>(C) 2012, Jacka &amp; Scott</a:t>
            </a:r>
            <a:endParaRPr lang="en-US" dirty="0"/>
          </a:p>
        </p:txBody>
      </p:sp>
      <p:sp>
        <p:nvSpPr>
          <p:cNvPr id="7" name="Slide Number Placeholder 6"/>
          <p:cNvSpPr>
            <a:spLocks noGrp="1"/>
          </p:cNvSpPr>
          <p:nvPr>
            <p:ph type="sldNum" sz="quarter" idx="12"/>
          </p:nvPr>
        </p:nvSpPr>
        <p:spPr/>
        <p:txBody>
          <a:bodyPr/>
          <a:lstStyle>
            <a:extLst/>
          </a:lstStyle>
          <a:p>
            <a:fld id="{ABEC97E2-B429-4644-A34D-B31B450A359C}" type="slidenum">
              <a:rPr lang="en-US" smtClean="0"/>
              <a:pPr/>
              <a:t>‹#›</a:t>
            </a:fld>
            <a:endParaRPr lang="en-US" dirty="0"/>
          </a:p>
        </p:txBody>
      </p:sp>
      <p:sp>
        <p:nvSpPr>
          <p:cNvPr id="8" name="Title 7"/>
          <p:cNvSpPr>
            <a:spLocks noGrp="1"/>
          </p:cNvSpPr>
          <p:nvPr>
            <p:ph type="title"/>
          </p:nvPr>
        </p:nvSpPr>
        <p:spPr/>
        <p:txBody>
          <a:bodyPr rtlCol="0"/>
          <a:lstStyle>
            <a:lvl1pPr>
              <a:defRPr>
                <a:effectLst>
                  <a:outerShdw blurRad="31750" dist="25400" dir="5400000" algn="tl" rotWithShape="0">
                    <a:schemeClr val="bg1"/>
                  </a:outerShdw>
                </a:effectLst>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2B79E74-04CB-4425-8F7B-8149F5693DBC}" type="datetime1">
              <a:rPr lang="en-US" smtClean="0"/>
              <a:pPr/>
              <a:t>2/2/2012</a:t>
            </a:fld>
            <a:endParaRPr lang="en-US" dirty="0"/>
          </a:p>
        </p:txBody>
      </p:sp>
      <p:sp>
        <p:nvSpPr>
          <p:cNvPr id="8" name="Footer Placeholder 7"/>
          <p:cNvSpPr>
            <a:spLocks noGrp="1"/>
          </p:cNvSpPr>
          <p:nvPr>
            <p:ph type="ftr" sz="quarter" idx="11"/>
          </p:nvPr>
        </p:nvSpPr>
        <p:spPr/>
        <p:txBody>
          <a:bodyPr/>
          <a:lstStyle>
            <a:extLst/>
          </a:lstStyle>
          <a:p>
            <a:r>
              <a:rPr lang="en-US" dirty="0" smtClean="0"/>
              <a:t>(C) 2012, Jacka &amp; Scott</a:t>
            </a:r>
            <a:endParaRPr lang="en-US" dirty="0"/>
          </a:p>
        </p:txBody>
      </p:sp>
      <p:sp>
        <p:nvSpPr>
          <p:cNvPr id="9" name="Slide Number Placeholder 8"/>
          <p:cNvSpPr>
            <a:spLocks noGrp="1"/>
          </p:cNvSpPr>
          <p:nvPr>
            <p:ph type="sldNum" sz="quarter" idx="12"/>
          </p:nvPr>
        </p:nvSpPr>
        <p:spPr/>
        <p:txBody>
          <a:bodyPr/>
          <a:lstStyle>
            <a:extLst/>
          </a:lstStyle>
          <a:p>
            <a:fld id="{ABEC97E2-B429-4644-A34D-B31B450A359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9AB273C-036B-411A-8066-A316D5047307}" type="datetime1">
              <a:rPr lang="en-US" smtClean="0"/>
              <a:pPr/>
              <a:t>2/2/2012</a:t>
            </a:fld>
            <a:endParaRPr lang="en-US" dirty="0"/>
          </a:p>
        </p:txBody>
      </p:sp>
      <p:sp>
        <p:nvSpPr>
          <p:cNvPr id="4" name="Footer Placeholder 3"/>
          <p:cNvSpPr>
            <a:spLocks noGrp="1"/>
          </p:cNvSpPr>
          <p:nvPr>
            <p:ph type="ftr" sz="quarter" idx="11"/>
          </p:nvPr>
        </p:nvSpPr>
        <p:spPr/>
        <p:txBody>
          <a:bodyPr/>
          <a:lstStyle>
            <a:extLst/>
          </a:lstStyle>
          <a:p>
            <a:r>
              <a:rPr lang="en-US" dirty="0" smtClean="0"/>
              <a:t>(C) 2012, Jacka &amp; Scott</a:t>
            </a:r>
            <a:endParaRPr lang="en-US" dirty="0"/>
          </a:p>
        </p:txBody>
      </p:sp>
      <p:sp>
        <p:nvSpPr>
          <p:cNvPr id="5" name="Slide Number Placeholder 4"/>
          <p:cNvSpPr>
            <a:spLocks noGrp="1"/>
          </p:cNvSpPr>
          <p:nvPr>
            <p:ph type="sldNum" sz="quarter" idx="12"/>
          </p:nvPr>
        </p:nvSpPr>
        <p:spPr/>
        <p:txBody>
          <a:bodyPr/>
          <a:lstStyle>
            <a:extLst/>
          </a:lstStyle>
          <a:p>
            <a:fld id="{ABEC97E2-B429-4644-A34D-B31B450A359C}" type="slidenum">
              <a:rPr lang="en-US" smtClean="0"/>
              <a:pPr/>
              <a:t>‹#›</a:t>
            </a:fld>
            <a:endParaRPr lang="en-US" dirty="0"/>
          </a:p>
        </p:txBody>
      </p:sp>
      <p:sp>
        <p:nvSpPr>
          <p:cNvPr id="6" name="Title 5"/>
          <p:cNvSpPr>
            <a:spLocks noGrp="1"/>
          </p:cNvSpPr>
          <p:nvPr>
            <p:ph type="title"/>
          </p:nvPr>
        </p:nvSpPr>
        <p:spPr>
          <a:xfrm>
            <a:off x="457200" y="1828800"/>
            <a:ext cx="8229600" cy="1143000"/>
          </a:xfrm>
          <a:ln>
            <a:noFill/>
          </a:ln>
        </p:spPr>
        <p:txBody>
          <a:bodyPr rtlCol="0">
            <a:noAutofit/>
          </a:bodyPr>
          <a:lstStyle>
            <a:lvl1pPr algn="ctr">
              <a:defRPr sz="4800">
                <a:ln>
                  <a:solidFill>
                    <a:schemeClr val="accent1">
                      <a:shade val="50000"/>
                      <a:alpha val="50000"/>
                    </a:schemeClr>
                  </a:solidFill>
                </a:ln>
                <a:effectLst>
                  <a:outerShdw blurRad="31750" dist="25400" dir="5400000" algn="tl" rotWithShape="0">
                    <a:schemeClr val="bg1">
                      <a:alpha val="50000"/>
                    </a:schemeClr>
                  </a:outerShdw>
                </a:effectLst>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B7443E-5B2D-4CD3-9102-A3EFE8544819}" type="datetime1">
              <a:rPr lang="en-US" smtClean="0"/>
              <a:pPr/>
              <a:t>2/2/2012</a:t>
            </a:fld>
            <a:endParaRPr lang="en-US" dirty="0"/>
          </a:p>
        </p:txBody>
      </p:sp>
      <p:sp>
        <p:nvSpPr>
          <p:cNvPr id="3" name="Footer Placeholder 2"/>
          <p:cNvSpPr>
            <a:spLocks noGrp="1"/>
          </p:cNvSpPr>
          <p:nvPr>
            <p:ph type="ftr" sz="quarter" idx="11"/>
          </p:nvPr>
        </p:nvSpPr>
        <p:spPr/>
        <p:txBody>
          <a:bodyPr/>
          <a:lstStyle>
            <a:extLst/>
          </a:lstStyle>
          <a:p>
            <a:r>
              <a:rPr lang="en-US" dirty="0" smtClean="0"/>
              <a:t>(C) 2012, Jacka &amp; Scott</a:t>
            </a:r>
            <a:endParaRPr lang="en-US" dirty="0"/>
          </a:p>
        </p:txBody>
      </p:sp>
      <p:sp>
        <p:nvSpPr>
          <p:cNvPr id="4" name="Slide Number Placeholder 3"/>
          <p:cNvSpPr>
            <a:spLocks noGrp="1"/>
          </p:cNvSpPr>
          <p:nvPr>
            <p:ph type="sldNum" sz="quarter" idx="12"/>
          </p:nvPr>
        </p:nvSpPr>
        <p:spPr/>
        <p:txBody>
          <a:bodyPr/>
          <a:lstStyle>
            <a:extLst/>
          </a:lstStyle>
          <a:p>
            <a:fld id="{ABEC97E2-B429-4644-A34D-B31B450A35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67959A8-3336-4131-AAE4-DE5813A00DA9}" type="datetime1">
              <a:rPr lang="en-US" smtClean="0"/>
              <a:pPr/>
              <a:t>2/2/2012</a:t>
            </a:fld>
            <a:endParaRPr lang="en-US" dirty="0"/>
          </a:p>
        </p:txBody>
      </p:sp>
      <p:sp>
        <p:nvSpPr>
          <p:cNvPr id="6" name="Footer Placeholder 5"/>
          <p:cNvSpPr>
            <a:spLocks noGrp="1"/>
          </p:cNvSpPr>
          <p:nvPr>
            <p:ph type="ftr" sz="quarter" idx="11"/>
          </p:nvPr>
        </p:nvSpPr>
        <p:spPr/>
        <p:txBody>
          <a:bodyPr/>
          <a:lstStyle>
            <a:extLst/>
          </a:lstStyle>
          <a:p>
            <a:r>
              <a:rPr lang="en-US" dirty="0" smtClean="0"/>
              <a:t>(C) 2012, Jacka &amp; Scott</a:t>
            </a:r>
            <a:endParaRPr lang="en-US" dirty="0"/>
          </a:p>
        </p:txBody>
      </p:sp>
      <p:sp>
        <p:nvSpPr>
          <p:cNvPr id="7" name="Slide Number Placeholder 6"/>
          <p:cNvSpPr>
            <a:spLocks noGrp="1"/>
          </p:cNvSpPr>
          <p:nvPr>
            <p:ph type="sldNum" sz="quarter" idx="12"/>
          </p:nvPr>
        </p:nvSpPr>
        <p:spPr/>
        <p:txBody>
          <a:bodyPr/>
          <a:lstStyle>
            <a:extLst/>
          </a:lstStyle>
          <a:p>
            <a:fld id="{ABEC97E2-B429-4644-A34D-B31B450A359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E851FA-9F16-455B-995F-19E46757FA62}" type="datetime1">
              <a:rPr lang="en-US" smtClean="0"/>
              <a:pPr/>
              <a:t>2/2/2012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dirty="0" smtClean="0"/>
              <a:t>(C) 2012, Jacka &amp; Scott</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BEC97E2-B429-4644-A34D-B31B450A359C}"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581A27-6278-425A-BC8E-AD1513217F49}" type="datetime1">
              <a:rPr lang="en-US" smtClean="0"/>
              <a:pPr/>
              <a:t>2/2/2012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smtClean="0"/>
              <a:t>(C) 2012, Jacka &amp; Scott</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EC97E2-B429-4644-A34D-B31B450A35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chemeClr val="bg1">
                <a:alpha val="25000"/>
              </a:scheme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cluetrain.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ormAutofit fontScale="90000"/>
          </a:bodyPr>
          <a:lstStyle/>
          <a:p>
            <a:r>
              <a:rPr lang="en-US" dirty="0" smtClean="0"/>
              <a:t>Evaluating Your Organization’s Social Media</a:t>
            </a:r>
            <a:endParaRPr lang="en-US" dirty="0"/>
          </a:p>
        </p:txBody>
      </p:sp>
      <p:pic>
        <p:nvPicPr>
          <p:cNvPr id="4" name="Picture 3" descr="Book.jpg"/>
          <p:cNvPicPr>
            <a:picLocks noChangeAspect="1"/>
          </p:cNvPicPr>
          <p:nvPr/>
        </p:nvPicPr>
        <p:blipFill>
          <a:blip r:embed="rId2">
            <a:lum bright="46000" contrast="-52000"/>
          </a:blip>
          <a:srcRect l="22400" t="57600" r="25600" b="16000"/>
          <a:stretch>
            <a:fillRect/>
          </a:stretch>
        </p:blipFill>
        <p:spPr>
          <a:xfrm>
            <a:off x="1373172" y="3048000"/>
            <a:ext cx="6780228" cy="3276600"/>
          </a:xfrm>
          <a:prstGeom prst="rect">
            <a:avLst/>
          </a:prstGeom>
        </p:spPr>
      </p:pic>
      <p:sp>
        <p:nvSpPr>
          <p:cNvPr id="5" name="Subtitle 8"/>
          <p:cNvSpPr>
            <a:spLocks noGrp="1"/>
          </p:cNvSpPr>
          <p:nvPr>
            <p:ph type="subTitle" idx="1"/>
          </p:nvPr>
        </p:nvSpPr>
        <p:spPr>
          <a:xfrm>
            <a:off x="685800" y="4210496"/>
            <a:ext cx="7772400" cy="1199704"/>
          </a:xfrm>
        </p:spPr>
        <p:txBody>
          <a:bodyPr/>
          <a:lstStyle/>
          <a:p>
            <a:r>
              <a:rPr lang="en-US" b="1" dirty="0" smtClean="0"/>
              <a:t>February, 2012</a:t>
            </a:r>
            <a:endParaRPr lang="en-US" b="1" dirty="0"/>
          </a:p>
        </p:txBody>
      </p:sp>
      <p:sp>
        <p:nvSpPr>
          <p:cNvPr id="6" name="Footer Placeholder 5"/>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Originally coined in 2004</a:t>
            </a:r>
          </a:p>
          <a:p>
            <a:pPr lvl="1"/>
            <a:r>
              <a:rPr lang="en-US" dirty="0" smtClean="0"/>
              <a:t>Not an update to technical specifications</a:t>
            </a:r>
          </a:p>
          <a:p>
            <a:pPr lvl="1"/>
            <a:r>
              <a:rPr lang="en-US" dirty="0" smtClean="0"/>
              <a:t>Changes in the way developers and end-users use the web</a:t>
            </a:r>
          </a:p>
          <a:p>
            <a:pPr lvl="1"/>
            <a:r>
              <a:rPr lang="en-US" dirty="0" smtClean="0"/>
              <a:t>Associated with web applications that facilitate interactive info sharing, interoperability, user-centered design, and collaboration</a:t>
            </a:r>
          </a:p>
          <a:p>
            <a:endParaRPr lang="en-US" dirty="0"/>
          </a:p>
        </p:txBody>
      </p:sp>
      <p:sp>
        <p:nvSpPr>
          <p:cNvPr id="3" name="Title 2"/>
          <p:cNvSpPr>
            <a:spLocks noGrp="1"/>
          </p:cNvSpPr>
          <p:nvPr>
            <p:ph type="title"/>
          </p:nvPr>
        </p:nvSpPr>
        <p:spPr/>
        <p:txBody>
          <a:bodyPr/>
          <a:lstStyle/>
          <a:p>
            <a:r>
              <a:rPr lang="en-US" dirty="0" smtClean="0"/>
              <a:t>Web 2.0</a:t>
            </a:r>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4000" dirty="0" smtClean="0"/>
          </a:p>
          <a:p>
            <a:pPr algn="ctr">
              <a:buNone/>
            </a:pPr>
            <a:r>
              <a:rPr lang="en-US" sz="4000" dirty="0" smtClean="0"/>
              <a:t>Monitoring</a:t>
            </a:r>
          </a:p>
          <a:p>
            <a:pPr>
              <a:buNone/>
            </a:pPr>
            <a:endParaRPr lang="en-US" sz="2800" dirty="0" smtClean="0"/>
          </a:p>
          <a:p>
            <a:pPr algn="ctr">
              <a:buNone/>
            </a:pPr>
            <a:r>
              <a:rPr lang="en-US" sz="3600" dirty="0" smtClean="0"/>
              <a:t>Do procedures exist to escalate identified issues?</a:t>
            </a:r>
          </a:p>
          <a:p>
            <a:pPr algn="ctr">
              <a:buNone/>
            </a:pPr>
            <a:endParaRPr lang="en-US" sz="3600" dirty="0" smtClean="0"/>
          </a:p>
          <a:p>
            <a:pPr algn="ctr">
              <a:buNone/>
            </a:pPr>
            <a:endParaRPr lang="en-US" sz="3600" dirty="0" smtClean="0"/>
          </a:p>
        </p:txBody>
      </p:sp>
      <p:sp>
        <p:nvSpPr>
          <p:cNvPr id="3" name="Title 2"/>
          <p:cNvSpPr>
            <a:spLocks noGrp="1"/>
          </p:cNvSpPr>
          <p:nvPr>
            <p:ph type="title"/>
          </p:nvPr>
        </p:nvSpPr>
        <p:spPr/>
        <p:txBody>
          <a:bodyPr/>
          <a:lstStyle/>
          <a:p>
            <a:r>
              <a:rPr lang="en-US" dirty="0" smtClean="0"/>
              <a:t>Seven Findings for Free - #6</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4000" dirty="0" smtClean="0"/>
          </a:p>
          <a:p>
            <a:pPr algn="ctr">
              <a:buNone/>
            </a:pPr>
            <a:r>
              <a:rPr lang="en-US" sz="4000" dirty="0" smtClean="0"/>
              <a:t>Training</a:t>
            </a:r>
          </a:p>
          <a:p>
            <a:pPr>
              <a:buNone/>
            </a:pPr>
            <a:endParaRPr lang="en-US" sz="2800" dirty="0" smtClean="0"/>
          </a:p>
          <a:p>
            <a:pPr>
              <a:buNone/>
            </a:pPr>
            <a:r>
              <a:rPr lang="en-US" sz="3600" dirty="0" smtClean="0"/>
              <a:t>Have all employees been trained on the organization’s social media policy?</a:t>
            </a:r>
          </a:p>
          <a:p>
            <a:pPr algn="ctr">
              <a:buNone/>
            </a:pPr>
            <a:endParaRPr lang="en-US" sz="3600" dirty="0" smtClean="0"/>
          </a:p>
          <a:p>
            <a:pPr algn="ctr">
              <a:buNone/>
            </a:pPr>
            <a:endParaRPr lang="en-US" sz="3600" dirty="0" smtClean="0"/>
          </a:p>
        </p:txBody>
      </p:sp>
      <p:sp>
        <p:nvSpPr>
          <p:cNvPr id="3" name="Title 2"/>
          <p:cNvSpPr>
            <a:spLocks noGrp="1"/>
          </p:cNvSpPr>
          <p:nvPr>
            <p:ph type="title"/>
          </p:nvPr>
        </p:nvSpPr>
        <p:spPr/>
        <p:txBody>
          <a:bodyPr/>
          <a:lstStyle/>
          <a:p>
            <a:r>
              <a:rPr lang="en-US" dirty="0" smtClean="0"/>
              <a:t>Seven Findings for Free - #7</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8</a:t>
            </a:r>
            <a:br>
              <a:rPr lang="en-US" dirty="0" smtClean="0"/>
            </a:br>
            <a:r>
              <a:rPr lang="en-US" dirty="0" smtClean="0"/>
              <a:t>Seminar Conclusion</a:t>
            </a:r>
            <a:endParaRPr lang="en-US" dirty="0"/>
          </a:p>
        </p:txBody>
      </p:sp>
      <p:sp>
        <p:nvSpPr>
          <p:cNvPr id="3" name="Footer Placeholder 2"/>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t>Seminar Objectives Revisited:</a:t>
            </a:r>
          </a:p>
          <a:p>
            <a:pPr lvl="1"/>
            <a:r>
              <a:rPr lang="en-US" dirty="0" smtClean="0"/>
              <a:t>Develop an understanding what is meant by social media, the full spectrum of opportunities, and how companies use this new tool</a:t>
            </a:r>
          </a:p>
          <a:p>
            <a:pPr lvl="1"/>
            <a:r>
              <a:rPr lang="en-US" dirty="0" smtClean="0"/>
              <a:t>Develop an understanding of what makes up good social media strategies, governance, and policies.</a:t>
            </a:r>
          </a:p>
          <a:p>
            <a:pPr lvl="1"/>
            <a:r>
              <a:rPr lang="en-US" dirty="0" smtClean="0"/>
              <a:t>Identify the risks in various aspects of social media</a:t>
            </a:r>
          </a:p>
          <a:p>
            <a:pPr lvl="1"/>
            <a:r>
              <a:rPr lang="en-US" dirty="0" smtClean="0"/>
              <a:t>Design the basic steps of a review over an organization’s social media </a:t>
            </a:r>
          </a:p>
        </p:txBody>
      </p:sp>
      <p:sp>
        <p:nvSpPr>
          <p:cNvPr id="3" name="Title 2"/>
          <p:cNvSpPr>
            <a:spLocks noGrp="1"/>
          </p:cNvSpPr>
          <p:nvPr>
            <p:ph type="title"/>
          </p:nvPr>
        </p:nvSpPr>
        <p:spPr/>
        <p:txBody>
          <a:bodyPr/>
          <a:lstStyle/>
          <a:p>
            <a:r>
              <a:rPr lang="en-US" dirty="0" smtClean="0"/>
              <a:t>Putting it All Together</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ctr">
              <a:buNone/>
            </a:pPr>
            <a:r>
              <a:rPr lang="en-US" sz="6000" dirty="0" smtClean="0"/>
              <a:t>Any Questions?</a:t>
            </a:r>
          </a:p>
          <a:p>
            <a:pPr algn="ctr">
              <a:buNone/>
            </a:pPr>
            <a:r>
              <a:rPr lang="en-US" sz="6000" dirty="0" smtClean="0"/>
              <a:t>Contact us</a:t>
            </a:r>
            <a:endParaRPr lang="en-US" sz="6000" dirty="0"/>
          </a:p>
        </p:txBody>
      </p:sp>
      <p:sp>
        <p:nvSpPr>
          <p:cNvPr id="3" name="Footer Placeholder 2"/>
          <p:cNvSpPr>
            <a:spLocks noGrp="1"/>
          </p:cNvSpPr>
          <p:nvPr>
            <p:ph type="ftr" sz="quarter" idx="11"/>
          </p:nvPr>
        </p:nvSpPr>
        <p:spPr/>
        <p:txBody>
          <a:bodyPr/>
          <a:lstStyle/>
          <a:p>
            <a:r>
              <a:rPr lang="en-US" smtClean="0"/>
              <a:t>(C) 2012, Jacka &amp; Scott</a:t>
            </a:r>
            <a:endParaRPr lang="en-US" dirty="0"/>
          </a:p>
        </p:txBody>
      </p:sp>
      <p:sp>
        <p:nvSpPr>
          <p:cNvPr id="6" name="Subtitle 2"/>
          <p:cNvSpPr txBox="1">
            <a:spLocks/>
          </p:cNvSpPr>
          <p:nvPr/>
        </p:nvSpPr>
        <p:spPr>
          <a:xfrm>
            <a:off x="2819400" y="3048000"/>
            <a:ext cx="3429000" cy="1066800"/>
          </a:xfrm>
          <a:prstGeom prst="rect">
            <a:avLst/>
          </a:prstGeom>
        </p:spPr>
        <p:txBody>
          <a:bodyPr vert="horz">
            <a:normAutofit/>
          </a:bodyPr>
          <a:lstStyle/>
          <a:p>
            <a:pPr marL="0" marR="0" lvl="0" indent="-256032" algn="ctr" defTabSz="914400" rtl="0" eaLnBrk="1" fontAlgn="auto" latinLnBrk="0" hangingPunct="1">
              <a:lnSpc>
                <a:spcPct val="100000"/>
              </a:lnSpc>
              <a:spcBef>
                <a:spcPts val="400"/>
              </a:spcBef>
              <a:spcAft>
                <a:spcPts val="600"/>
              </a:spcAft>
              <a:buClr>
                <a:schemeClr val="accent1"/>
              </a:buClr>
              <a:buSzPct val="68000"/>
              <a:tabLst/>
              <a:defRPr/>
            </a:pPr>
            <a:r>
              <a:rPr kumimoji="0" lang="en-US" sz="2000" b="0" i="0" u="none" strike="noStrike" kern="1200" cap="none" spc="0" normalizeH="0" baseline="0" noProof="0" dirty="0" smtClean="0">
                <a:ln>
                  <a:noFill/>
                </a:ln>
                <a:solidFill>
                  <a:schemeClr val="tx1"/>
                </a:solidFill>
                <a:effectLst/>
                <a:uLnTx/>
                <a:uFillTx/>
                <a:latin typeface="+mj-lt"/>
                <a:ea typeface="+mn-ea"/>
                <a:cs typeface="+mn-cs"/>
              </a:rPr>
              <a:t>Peter Scott</a:t>
            </a:r>
          </a:p>
          <a:p>
            <a:pPr marL="0" marR="0" lvl="0" indent="-256032" algn="ctr" defTabSz="914400" rtl="0" eaLnBrk="1" fontAlgn="auto" latinLnBrk="0" hangingPunct="1">
              <a:lnSpc>
                <a:spcPct val="100000"/>
              </a:lnSpc>
              <a:spcBef>
                <a:spcPts val="400"/>
              </a:spcBef>
              <a:spcAft>
                <a:spcPts val="600"/>
              </a:spcAft>
              <a:buClr>
                <a:schemeClr val="accent1"/>
              </a:buClr>
              <a:buSzPct val="68000"/>
              <a:tabLst/>
              <a:defRPr/>
            </a:pPr>
            <a:r>
              <a:rPr kumimoji="0" lang="en-US" sz="2000" b="0" i="0" u="none" strike="noStrike" kern="1200" cap="none" spc="0" normalizeH="0" baseline="0" noProof="0" dirty="0" smtClean="0">
                <a:ln>
                  <a:noFill/>
                </a:ln>
                <a:solidFill>
                  <a:schemeClr val="tx1"/>
                </a:solidFill>
                <a:effectLst/>
                <a:uLnTx/>
                <a:uFillTx/>
                <a:latin typeface="+mj-lt"/>
                <a:ea typeface="+mn-ea"/>
                <a:cs typeface="+mn-cs"/>
              </a:rPr>
              <a:t>prscott@prscott.com</a:t>
            </a:r>
            <a:endParaRPr kumimoji="0" lang="en-US" sz="20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Subtitle 2"/>
          <p:cNvSpPr txBox="1">
            <a:spLocks/>
          </p:cNvSpPr>
          <p:nvPr/>
        </p:nvSpPr>
        <p:spPr bwMode="auto">
          <a:xfrm>
            <a:off x="2057400" y="4114800"/>
            <a:ext cx="4953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ct val="20000"/>
              </a:spcBef>
              <a:spcAft>
                <a:spcPct val="0"/>
              </a:spcAft>
              <a:buFontTx/>
              <a:buNone/>
              <a:defRPr sz="3200" i="1">
                <a:solidFill>
                  <a:schemeClr val="bg2"/>
                </a:solidFill>
                <a:latin typeface="Times" pitchFamily="18" charset="0"/>
                <a:ea typeface="+mn-ea"/>
                <a:cs typeface="+mn-cs"/>
              </a:defRPr>
            </a:lvl1pPr>
            <a:lvl2pPr marL="742950" indent="-285750" algn="l" rtl="0" eaLnBrk="0" fontAlgn="base" hangingPunct="0">
              <a:spcBef>
                <a:spcPct val="20000"/>
              </a:spcBef>
              <a:spcAft>
                <a:spcPct val="0"/>
              </a:spcAft>
              <a:buChar char="–"/>
              <a:defRPr sz="2800">
                <a:solidFill>
                  <a:srgbClr val="996600"/>
                </a:solidFill>
                <a:latin typeface="+mn-lt"/>
              </a:defRPr>
            </a:lvl2pPr>
            <a:lvl3pPr marL="1085850" indent="-228600" algn="l" rtl="0" eaLnBrk="0" fontAlgn="base" hangingPunct="0">
              <a:spcBef>
                <a:spcPct val="20000"/>
              </a:spcBef>
              <a:spcAft>
                <a:spcPct val="0"/>
              </a:spcAft>
              <a:buChar char="•"/>
              <a:defRPr sz="2400">
                <a:solidFill>
                  <a:srgbClr val="336600"/>
                </a:solidFill>
                <a:latin typeface="+mn-lt"/>
              </a:defRPr>
            </a:lvl3pPr>
            <a:lvl4pPr marL="1428750" indent="-228600" algn="l" rtl="0" eaLnBrk="0" fontAlgn="base" hangingPunct="0">
              <a:spcBef>
                <a:spcPct val="20000"/>
              </a:spcBef>
              <a:spcAft>
                <a:spcPct val="0"/>
              </a:spcAft>
              <a:buChar char="–"/>
              <a:defRPr sz="2000">
                <a:solidFill>
                  <a:srgbClr val="CC6600"/>
                </a:solidFill>
                <a:latin typeface="+mn-lt"/>
              </a:defRPr>
            </a:lvl4pPr>
            <a:lvl5pPr marL="1771650" indent="-228600" algn="l" rtl="0" eaLnBrk="0" fontAlgn="base" hangingPunct="0">
              <a:spcBef>
                <a:spcPct val="20000"/>
              </a:spcBef>
              <a:spcAft>
                <a:spcPct val="0"/>
              </a:spcAft>
              <a:buChar char="»"/>
              <a:defRPr sz="2000">
                <a:solidFill>
                  <a:srgbClr val="009900"/>
                </a:solidFill>
                <a:latin typeface="+mn-lt"/>
              </a:defRPr>
            </a:lvl5pPr>
            <a:lvl6pPr marL="2228850" indent="-228600" algn="l" rtl="0" fontAlgn="base">
              <a:spcBef>
                <a:spcPct val="20000"/>
              </a:spcBef>
              <a:spcAft>
                <a:spcPct val="0"/>
              </a:spcAft>
              <a:buChar char="»"/>
              <a:defRPr sz="2000">
                <a:solidFill>
                  <a:srgbClr val="009900"/>
                </a:solidFill>
                <a:latin typeface="+mn-lt"/>
              </a:defRPr>
            </a:lvl6pPr>
            <a:lvl7pPr marL="2686050" indent="-228600" algn="l" rtl="0" fontAlgn="base">
              <a:spcBef>
                <a:spcPct val="20000"/>
              </a:spcBef>
              <a:spcAft>
                <a:spcPct val="0"/>
              </a:spcAft>
              <a:buChar char="»"/>
              <a:defRPr sz="2000">
                <a:solidFill>
                  <a:srgbClr val="009900"/>
                </a:solidFill>
                <a:latin typeface="+mn-lt"/>
              </a:defRPr>
            </a:lvl7pPr>
            <a:lvl8pPr marL="3143250" indent="-228600" algn="l" rtl="0" fontAlgn="base">
              <a:spcBef>
                <a:spcPct val="20000"/>
              </a:spcBef>
              <a:spcAft>
                <a:spcPct val="0"/>
              </a:spcAft>
              <a:buChar char="»"/>
              <a:defRPr sz="2000">
                <a:solidFill>
                  <a:srgbClr val="009900"/>
                </a:solidFill>
                <a:latin typeface="+mn-lt"/>
              </a:defRPr>
            </a:lvl8pPr>
            <a:lvl9pPr marL="3600450" indent="-228600" algn="l" rtl="0" fontAlgn="base">
              <a:spcBef>
                <a:spcPct val="20000"/>
              </a:spcBef>
              <a:spcAft>
                <a:spcPct val="0"/>
              </a:spcAft>
              <a:buChar char="»"/>
              <a:defRPr sz="2000">
                <a:solidFill>
                  <a:srgbClr val="009900"/>
                </a:solidFill>
                <a:latin typeface="+mn-lt"/>
              </a:defRPr>
            </a:lvl9pPr>
          </a:lstStyle>
          <a:p>
            <a:r>
              <a:rPr lang="en-US" sz="2000" i="0" dirty="0" smtClean="0">
                <a:solidFill>
                  <a:schemeClr val="tx1"/>
                </a:solidFill>
                <a:latin typeface="+mj-lt"/>
              </a:rPr>
              <a:t>Mike Jacka</a:t>
            </a:r>
          </a:p>
          <a:p>
            <a:r>
              <a:rPr lang="en-US" sz="2000" i="0" dirty="0" smtClean="0">
                <a:solidFill>
                  <a:schemeClr val="tx1"/>
                </a:solidFill>
                <a:latin typeface="+mj-lt"/>
              </a:rPr>
              <a:t>figre@cox.net</a:t>
            </a:r>
            <a:endParaRPr lang="en-US" sz="2000" i="0" dirty="0">
              <a:solidFill>
                <a:schemeClr val="tx1"/>
              </a:solidFill>
              <a:latin typeface="+mj-l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sz="3600" dirty="0" smtClean="0"/>
          </a:p>
          <a:p>
            <a:pPr algn="ctr">
              <a:buNone/>
            </a:pPr>
            <a:r>
              <a:rPr lang="en-US" sz="3600" dirty="0" smtClean="0"/>
              <a:t>Thank you for your participation! </a:t>
            </a:r>
          </a:p>
        </p:txBody>
      </p:sp>
      <p:sp>
        <p:nvSpPr>
          <p:cNvPr id="3" name="Title 2"/>
          <p:cNvSpPr>
            <a:spLocks noGrp="1"/>
          </p:cNvSpPr>
          <p:nvPr>
            <p:ph type="title"/>
          </p:nvPr>
        </p:nvSpPr>
        <p:spPr/>
        <p:txBody>
          <a:bodyPr/>
          <a:lstStyle/>
          <a:p>
            <a:r>
              <a:rPr lang="en-US" dirty="0" smtClean="0"/>
              <a:t>Wrap-Up</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2.0 Visualized</a:t>
            </a:r>
            <a:endParaRPr lang="en-US" dirty="0"/>
          </a:p>
        </p:txBody>
      </p:sp>
      <p:sp>
        <p:nvSpPr>
          <p:cNvPr id="5"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pic>
        <p:nvPicPr>
          <p:cNvPr id="7" name="Content Placeholder 6" descr="1600x1200.JPG"/>
          <p:cNvPicPr>
            <a:picLocks noGrp="1" noChangeAspect="1"/>
          </p:cNvPicPr>
          <p:nvPr>
            <p:ph idx="1"/>
          </p:nvPr>
        </p:nvPicPr>
        <p:blipFill>
          <a:blip r:embed="rId2"/>
          <a:stretch>
            <a:fillRect/>
          </a:stretch>
        </p:blipFill>
        <p:spPr>
          <a:xfrm>
            <a:off x="762000" y="1058069"/>
            <a:ext cx="7391399" cy="554354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2800" dirty="0" smtClean="0"/>
              <a:t>How does your organization use social media?</a:t>
            </a:r>
          </a:p>
        </p:txBody>
      </p:sp>
      <p:sp>
        <p:nvSpPr>
          <p:cNvPr id="3" name="Title 2"/>
          <p:cNvSpPr>
            <a:spLocks noGrp="1"/>
          </p:cNvSpPr>
          <p:nvPr>
            <p:ph type="title"/>
          </p:nvPr>
        </p:nvSpPr>
        <p:spPr/>
        <p:txBody>
          <a:bodyPr>
            <a:normAutofit/>
          </a:bodyPr>
          <a:lstStyle/>
          <a:p>
            <a:r>
              <a:rPr lang="en-US" dirty="0" smtClean="0"/>
              <a:t>Using Social Media</a:t>
            </a:r>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2800" dirty="0" smtClean="0"/>
          </a:p>
          <a:p>
            <a:pPr algn="ctr">
              <a:buNone/>
            </a:pPr>
            <a:r>
              <a:rPr lang="en-US" sz="2800" dirty="0" smtClean="0"/>
              <a:t>How might the issues identified apply to your organization’s use of social media?</a:t>
            </a:r>
          </a:p>
        </p:txBody>
      </p:sp>
      <p:sp>
        <p:nvSpPr>
          <p:cNvPr id="3" name="Title 2"/>
          <p:cNvSpPr>
            <a:spLocks noGrp="1"/>
          </p:cNvSpPr>
          <p:nvPr>
            <p:ph type="title"/>
          </p:nvPr>
        </p:nvSpPr>
        <p:spPr/>
        <p:txBody>
          <a:bodyPr>
            <a:normAutofit/>
          </a:bodyPr>
          <a:lstStyle/>
          <a:p>
            <a:r>
              <a:rPr lang="en-US" dirty="0" smtClean="0"/>
              <a:t>What Might Go Wrong</a:t>
            </a:r>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a:t>
            </a:r>
            <a:br>
              <a:rPr lang="en-US" dirty="0" smtClean="0"/>
            </a:br>
            <a:r>
              <a:rPr lang="en-US" dirty="0" smtClean="0"/>
              <a:t>Strategies for Social Media</a:t>
            </a:r>
            <a:endParaRPr lang="en-US" dirty="0"/>
          </a:p>
        </p:txBody>
      </p:sp>
      <p:sp>
        <p:nvSpPr>
          <p:cNvPr id="3"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smtClean="0"/>
          </a:p>
          <a:p>
            <a:pPr lvl="1"/>
            <a:r>
              <a:rPr lang="en-US" dirty="0" smtClean="0"/>
              <a:t>Read all three scenarios</a:t>
            </a:r>
          </a:p>
          <a:p>
            <a:pPr lvl="1"/>
            <a:endParaRPr lang="en-US" dirty="0" smtClean="0"/>
          </a:p>
          <a:p>
            <a:pPr lvl="1"/>
            <a:r>
              <a:rPr lang="en-US" dirty="0" smtClean="0"/>
              <a:t>Analyze each to determine why it represents an incomplete social media strategy</a:t>
            </a:r>
          </a:p>
          <a:p>
            <a:pPr lvl="1"/>
            <a:endParaRPr lang="en-US" dirty="0" smtClean="0"/>
          </a:p>
          <a:p>
            <a:pPr lvl="1"/>
            <a:r>
              <a:rPr lang="en-US" dirty="0" smtClean="0"/>
              <a:t>Determine what steps might be taken</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Scenario Activity:</a:t>
            </a:r>
            <a:br>
              <a:rPr lang="en-US" dirty="0" smtClean="0"/>
            </a:br>
            <a:r>
              <a:rPr lang="en-US" dirty="0" smtClean="0"/>
              <a:t>  Evaluating Social Media Strategies</a:t>
            </a:r>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Incomplete Social Media Strategies</a:t>
            </a:r>
          </a:p>
          <a:p>
            <a:pPr lvl="1"/>
            <a:r>
              <a:rPr lang="en-US" dirty="0" smtClean="0"/>
              <a:t>Ignoring Social Media</a:t>
            </a:r>
          </a:p>
          <a:p>
            <a:pPr lvl="1"/>
            <a:r>
              <a:rPr lang="en-US" dirty="0" smtClean="0"/>
              <a:t>Assuming Non-Participation Needs No Further Strategy</a:t>
            </a:r>
          </a:p>
          <a:p>
            <a:pPr lvl="1"/>
            <a:r>
              <a:rPr lang="en-US" dirty="0" smtClean="0"/>
              <a:t>No Overarching Strategy</a:t>
            </a:r>
          </a:p>
          <a:p>
            <a:pPr lvl="1"/>
            <a:r>
              <a:rPr lang="en-US" dirty="0" smtClean="0"/>
              <a:t>Converted strategies are sufficient</a:t>
            </a:r>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
        <p:nvSpPr>
          <p:cNvPr id="3" name="Title 2"/>
          <p:cNvSpPr>
            <a:spLocks noGrp="1"/>
          </p:cNvSpPr>
          <p:nvPr>
            <p:ph type="title"/>
          </p:nvPr>
        </p:nvSpPr>
        <p:spPr/>
        <p:txBody>
          <a:bodyPr>
            <a:normAutofit/>
          </a:bodyPr>
          <a:lstStyle/>
          <a:p>
            <a:r>
              <a:rPr lang="en-US" dirty="0" smtClean="0"/>
              <a:t>Activity Summary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a:t>
            </a:r>
            <a:r>
              <a:rPr lang="en-US" dirty="0" smtClean="0"/>
              <a:t>What is our business, who is our customer, what is our value to our customer, what will our business be, and what should it be?”</a:t>
            </a:r>
            <a:endParaRPr lang="en-US" sz="1600" dirty="0" smtClean="0"/>
          </a:p>
          <a:p>
            <a:pPr>
              <a:buNone/>
            </a:pPr>
            <a:r>
              <a:rPr lang="en-US" sz="1600" dirty="0" smtClean="0"/>
              <a:t> </a:t>
            </a:r>
          </a:p>
          <a:p>
            <a:pPr>
              <a:buNone/>
            </a:pPr>
            <a:r>
              <a:rPr lang="en-US" dirty="0" smtClean="0"/>
              <a:t>“Analytical thinking &amp; commitment of resources to action and innovation. Making decisions today about an uncertain future. Taking the right risks while exploring opportunities”</a:t>
            </a:r>
          </a:p>
          <a:p>
            <a:pPr lvl="0" algn="r">
              <a:buNone/>
            </a:pPr>
            <a:r>
              <a:rPr lang="en-US" dirty="0" smtClean="0"/>
              <a:t>- Peter Drucker</a:t>
            </a:r>
          </a:p>
          <a:p>
            <a:pPr>
              <a:buNone/>
            </a:pPr>
            <a:endParaRPr lang="en-US" dirty="0"/>
          </a:p>
        </p:txBody>
      </p:sp>
      <p:sp>
        <p:nvSpPr>
          <p:cNvPr id="3" name="Title 2"/>
          <p:cNvSpPr>
            <a:spLocks noGrp="1"/>
          </p:cNvSpPr>
          <p:nvPr>
            <p:ph type="title"/>
          </p:nvPr>
        </p:nvSpPr>
        <p:spPr/>
        <p:txBody>
          <a:bodyPr>
            <a:normAutofit/>
          </a:bodyPr>
          <a:lstStyle/>
          <a:p>
            <a:r>
              <a:rPr lang="en-US" dirty="0" smtClean="0"/>
              <a:t>Defining Strategy</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Focuses on Strategy, not tactics</a:t>
            </a:r>
          </a:p>
          <a:p>
            <a:pPr lvl="1"/>
            <a:r>
              <a:rPr lang="en-US" dirty="0" smtClean="0"/>
              <a:t>Promotes a unique value proposition</a:t>
            </a:r>
          </a:p>
          <a:p>
            <a:pPr lvl="1"/>
            <a:r>
              <a:rPr lang="en-US" dirty="0" smtClean="0"/>
              <a:t>Addresses real customer needs</a:t>
            </a:r>
          </a:p>
          <a:p>
            <a:pPr lvl="1"/>
            <a:r>
              <a:rPr lang="en-US" dirty="0" smtClean="0"/>
              <a:t>Has a 3-5 year outlook</a:t>
            </a:r>
          </a:p>
          <a:p>
            <a:pPr lvl="1"/>
            <a:r>
              <a:rPr lang="en-US" dirty="0" smtClean="0"/>
              <a:t>Lays the groundwork for implementation</a:t>
            </a:r>
          </a:p>
          <a:p>
            <a:pPr lvl="1"/>
            <a:r>
              <a:rPr lang="en-US" dirty="0" smtClean="0"/>
              <a:t>Is appropriately documented</a:t>
            </a:r>
          </a:p>
        </p:txBody>
      </p:sp>
      <p:sp>
        <p:nvSpPr>
          <p:cNvPr id="3" name="Title 2"/>
          <p:cNvSpPr>
            <a:spLocks noGrp="1"/>
          </p:cNvSpPr>
          <p:nvPr>
            <p:ph type="title"/>
          </p:nvPr>
        </p:nvSpPr>
        <p:spPr/>
        <p:txBody>
          <a:bodyPr/>
          <a:lstStyle/>
          <a:p>
            <a:r>
              <a:rPr lang="en-US" dirty="0" smtClean="0"/>
              <a:t>Traits of a Good Strategy</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Aligns with business objectives</a:t>
            </a:r>
          </a:p>
          <a:p>
            <a:pPr lvl="1"/>
            <a:r>
              <a:rPr lang="en-US" dirty="0" smtClean="0"/>
              <a:t>Incorporated in other strategies</a:t>
            </a:r>
          </a:p>
          <a:p>
            <a:pPr lvl="1"/>
            <a:r>
              <a:rPr lang="en-US" dirty="0" smtClean="0"/>
              <a:t>Identify target market and how each uses social media</a:t>
            </a:r>
          </a:p>
        </p:txBody>
      </p:sp>
      <p:sp>
        <p:nvSpPr>
          <p:cNvPr id="3" name="Title 2"/>
          <p:cNvSpPr>
            <a:spLocks noGrp="1"/>
          </p:cNvSpPr>
          <p:nvPr>
            <p:ph type="title"/>
          </p:nvPr>
        </p:nvSpPr>
        <p:spPr/>
        <p:txBody>
          <a:bodyPr/>
          <a:lstStyle/>
          <a:p>
            <a:r>
              <a:rPr lang="en-US" dirty="0" smtClean="0"/>
              <a:t>Specific to Social Media</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a:t>
            </a:r>
            <a:br>
              <a:rPr lang="en-US" dirty="0" smtClean="0"/>
            </a:br>
            <a:r>
              <a:rPr lang="en-US" dirty="0" smtClean="0"/>
              <a:t>About this Course</a:t>
            </a:r>
            <a:endParaRPr lang="en-US" dirty="0"/>
          </a:p>
        </p:txBody>
      </p:sp>
      <p:sp>
        <p:nvSpPr>
          <p:cNvPr id="3"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lnSpcReduction="20000"/>
          </a:bodyPr>
          <a:lstStyle/>
          <a:p>
            <a:pPr>
              <a:buNone/>
            </a:pPr>
            <a:r>
              <a:rPr lang="en-US" dirty="0" smtClean="0"/>
              <a:t>Seven categories of participation in social media - not exclusive and people may participate in more than one category at any given time.</a:t>
            </a:r>
          </a:p>
          <a:p>
            <a:pPr>
              <a:buNone/>
            </a:pPr>
            <a:endParaRPr lang="en-US" sz="1100" dirty="0" smtClean="0"/>
          </a:p>
          <a:p>
            <a:r>
              <a:rPr lang="en-US" b="1" dirty="0" smtClean="0"/>
              <a:t>Creators</a:t>
            </a:r>
            <a:r>
              <a:rPr lang="en-US" dirty="0" smtClean="0"/>
              <a:t> - People who publish blogs, develop images, create video content, host podcasts, etc.</a:t>
            </a:r>
          </a:p>
          <a:p>
            <a:endParaRPr lang="en-US" sz="1100" dirty="0" smtClean="0"/>
          </a:p>
          <a:p>
            <a:r>
              <a:rPr lang="en-US" b="1" dirty="0" smtClean="0"/>
              <a:t>Conversationalists</a:t>
            </a:r>
            <a:r>
              <a:rPr lang="en-US" dirty="0" smtClean="0"/>
              <a:t> - People who provide status updates in sites like Twitter</a:t>
            </a:r>
          </a:p>
          <a:p>
            <a:endParaRPr lang="en-US" sz="1100" dirty="0" smtClean="0"/>
          </a:p>
          <a:p>
            <a:r>
              <a:rPr lang="en-US" b="1" dirty="0" smtClean="0"/>
              <a:t>Critics</a:t>
            </a:r>
            <a:r>
              <a:rPr lang="en-US" dirty="0" smtClean="0"/>
              <a:t> - People who provide reviews and comments on blogs and forums</a:t>
            </a:r>
          </a:p>
          <a:p>
            <a:pPr lvl="0"/>
            <a:endParaRPr lang="en-US" dirty="0" smtClean="0"/>
          </a:p>
          <a:p>
            <a:pPr lvl="0" algn="r">
              <a:buNone/>
            </a:pPr>
            <a:r>
              <a:rPr lang="en-US" sz="1400" dirty="0" smtClean="0"/>
              <a:t>Lee &amp; Bernoff - 2007</a:t>
            </a:r>
          </a:p>
        </p:txBody>
      </p:sp>
      <p:sp>
        <p:nvSpPr>
          <p:cNvPr id="3" name="Title 2"/>
          <p:cNvSpPr>
            <a:spLocks noGrp="1"/>
          </p:cNvSpPr>
          <p:nvPr>
            <p:ph type="title"/>
          </p:nvPr>
        </p:nvSpPr>
        <p:spPr/>
        <p:txBody>
          <a:bodyPr>
            <a:normAutofit/>
          </a:bodyPr>
          <a:lstStyle/>
          <a:p>
            <a:r>
              <a:rPr lang="en-US" dirty="0" smtClean="0"/>
              <a:t>Who Uses Social Media?</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lnSpcReduction="20000"/>
          </a:bodyPr>
          <a:lstStyle/>
          <a:p>
            <a:r>
              <a:rPr lang="en-US" b="1" dirty="0" smtClean="0"/>
              <a:t>Collectors</a:t>
            </a:r>
            <a:r>
              <a:rPr lang="en-US" dirty="0" smtClean="0"/>
              <a:t> - People who vote on and tag articles and other content</a:t>
            </a:r>
          </a:p>
          <a:p>
            <a:pPr lvl="0"/>
            <a:endParaRPr lang="en-US" sz="1000" dirty="0" smtClean="0"/>
          </a:p>
          <a:p>
            <a:r>
              <a:rPr lang="en-US" b="1" dirty="0" smtClean="0"/>
              <a:t>Joiners</a:t>
            </a:r>
            <a:r>
              <a:rPr lang="en-US" dirty="0" smtClean="0"/>
              <a:t> - People who join larger social networking sites such as Facebook and LinkedIn and create profiles</a:t>
            </a:r>
          </a:p>
          <a:p>
            <a:pPr lvl="0"/>
            <a:endParaRPr lang="en-US" sz="1000" dirty="0" smtClean="0"/>
          </a:p>
          <a:p>
            <a:r>
              <a:rPr lang="en-US" b="1" dirty="0" smtClean="0"/>
              <a:t>Spectators</a:t>
            </a:r>
            <a:r>
              <a:rPr lang="en-US" dirty="0" smtClean="0"/>
              <a:t> - People who are more passive, but enjoy reading, watching, and listening to social media that has been developed by creators, conversationalists, and critics.</a:t>
            </a:r>
          </a:p>
          <a:p>
            <a:pPr lvl="0"/>
            <a:endParaRPr lang="en-US" sz="1200" dirty="0" smtClean="0"/>
          </a:p>
          <a:p>
            <a:r>
              <a:rPr lang="en-US" b="1" dirty="0" smtClean="0"/>
              <a:t>Inactives</a:t>
            </a:r>
            <a:r>
              <a:rPr lang="en-US" dirty="0" smtClean="0"/>
              <a:t> - People who do not participate in any form of social media</a:t>
            </a:r>
          </a:p>
          <a:p>
            <a:pPr lvl="0" algn="r">
              <a:buNone/>
            </a:pPr>
            <a:r>
              <a:rPr lang="en-US" sz="1400" dirty="0" smtClean="0"/>
              <a:t>Lee &amp; Bernoff - 2007</a:t>
            </a:r>
          </a:p>
        </p:txBody>
      </p:sp>
      <p:sp>
        <p:nvSpPr>
          <p:cNvPr id="3" name="Title 2"/>
          <p:cNvSpPr>
            <a:spLocks noGrp="1"/>
          </p:cNvSpPr>
          <p:nvPr>
            <p:ph type="title"/>
          </p:nvPr>
        </p:nvSpPr>
        <p:spPr/>
        <p:txBody>
          <a:bodyPr>
            <a:normAutofit/>
          </a:bodyPr>
          <a:lstStyle/>
          <a:p>
            <a:r>
              <a:rPr lang="en-US" dirty="0" smtClean="0"/>
              <a:t>Who Uses Social Media?</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buNone/>
            </a:pPr>
            <a:r>
              <a:rPr lang="en-US" dirty="0" smtClean="0"/>
              <a:t>For each person described in your workbook, determine which type of participant he or she is, and what strategy might focus on that type of individual</a:t>
            </a:r>
            <a:endParaRPr lang="en-US" dirty="0"/>
          </a:p>
        </p:txBody>
      </p:sp>
      <p:sp>
        <p:nvSpPr>
          <p:cNvPr id="3" name="Title 2"/>
          <p:cNvSpPr>
            <a:spLocks noGrp="1"/>
          </p:cNvSpPr>
          <p:nvPr>
            <p:ph type="title"/>
          </p:nvPr>
        </p:nvSpPr>
        <p:spPr/>
        <p:txBody>
          <a:bodyPr>
            <a:normAutofit fontScale="90000"/>
          </a:bodyPr>
          <a:lstStyle/>
          <a:p>
            <a:r>
              <a:rPr lang="en-US" dirty="0" smtClean="0"/>
              <a:t>Activity:</a:t>
            </a:r>
            <a:br>
              <a:rPr lang="en-US" dirty="0" smtClean="0"/>
            </a:br>
            <a:r>
              <a:rPr lang="en-US" dirty="0" smtClean="0"/>
              <a:t>   Identify the Customer</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Goals and Objectives</a:t>
            </a:r>
          </a:p>
          <a:p>
            <a:pPr lvl="0"/>
            <a:r>
              <a:rPr lang="en-US" dirty="0" smtClean="0"/>
              <a:t>Channels</a:t>
            </a:r>
          </a:p>
          <a:p>
            <a:pPr lvl="0"/>
            <a:r>
              <a:rPr lang="en-US" dirty="0" smtClean="0"/>
              <a:t>Engagement</a:t>
            </a:r>
          </a:p>
          <a:p>
            <a:pPr lvl="0"/>
            <a:r>
              <a:rPr lang="en-US" dirty="0" smtClean="0"/>
              <a:t>Staffing and Funding</a:t>
            </a:r>
          </a:p>
          <a:p>
            <a:pPr lvl="0"/>
            <a:r>
              <a:rPr lang="en-US" dirty="0" smtClean="0"/>
              <a:t>Metrics</a:t>
            </a:r>
          </a:p>
        </p:txBody>
      </p:sp>
      <p:sp>
        <p:nvSpPr>
          <p:cNvPr id="3" name="Title 2"/>
          <p:cNvSpPr>
            <a:spLocks noGrp="1"/>
          </p:cNvSpPr>
          <p:nvPr>
            <p:ph type="title"/>
          </p:nvPr>
        </p:nvSpPr>
        <p:spPr/>
        <p:txBody>
          <a:bodyPr>
            <a:normAutofit fontScale="90000"/>
          </a:bodyPr>
          <a:lstStyle/>
          <a:p>
            <a:r>
              <a:rPr lang="en-US" dirty="0" smtClean="0"/>
              <a:t>Contents of the Social Media Plan</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dirty="0" smtClean="0"/>
          </a:p>
          <a:p>
            <a:pPr lvl="0"/>
            <a:r>
              <a:rPr lang="en-US" dirty="0" smtClean="0"/>
              <a:t>Increasing revenue</a:t>
            </a:r>
          </a:p>
          <a:p>
            <a:pPr lvl="0"/>
            <a:r>
              <a:rPr lang="en-US" dirty="0" smtClean="0"/>
              <a:t>Improving customer satisfaction and loyalty</a:t>
            </a:r>
          </a:p>
          <a:p>
            <a:pPr lvl="0"/>
            <a:r>
              <a:rPr lang="en-US" dirty="0" smtClean="0"/>
              <a:t>Recruiting and retaining the best talent</a:t>
            </a:r>
          </a:p>
          <a:p>
            <a:pPr lvl="0"/>
            <a:r>
              <a:rPr lang="en-US" dirty="0" smtClean="0"/>
              <a:t>Product development and innovation</a:t>
            </a:r>
          </a:p>
          <a:p>
            <a:pPr lvl="0"/>
            <a:r>
              <a:rPr lang="en-US" dirty="0" smtClean="0"/>
              <a:t>Enhancing brand awareness and perception</a:t>
            </a:r>
          </a:p>
        </p:txBody>
      </p:sp>
      <p:sp>
        <p:nvSpPr>
          <p:cNvPr id="3" name="Title 2"/>
          <p:cNvSpPr>
            <a:spLocks noGrp="1"/>
          </p:cNvSpPr>
          <p:nvPr>
            <p:ph type="title"/>
          </p:nvPr>
        </p:nvSpPr>
        <p:spPr/>
        <p:txBody>
          <a:bodyPr>
            <a:normAutofit fontScale="90000"/>
          </a:bodyPr>
          <a:lstStyle/>
          <a:p>
            <a:r>
              <a:rPr lang="en-US" dirty="0" smtClean="0"/>
              <a:t>Key Objectives Supported by Social Media </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Unit 4</a:t>
            </a:r>
            <a:br>
              <a:rPr lang="en-US" dirty="0" smtClean="0"/>
            </a:br>
            <a:r>
              <a:rPr lang="en-US" dirty="0" smtClean="0"/>
              <a:t>Governance and </a:t>
            </a:r>
            <a:br>
              <a:rPr lang="en-US" dirty="0" smtClean="0"/>
            </a:br>
            <a:r>
              <a:rPr lang="en-US" dirty="0" smtClean="0"/>
              <a:t>Social Media</a:t>
            </a:r>
            <a:endParaRPr lang="en-US" dirty="0"/>
          </a:p>
        </p:txBody>
      </p:sp>
      <p:sp>
        <p:nvSpPr>
          <p:cNvPr id="3" name="Footer Placeholder 2"/>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Governance Frameworks – COSO Control and Risk Frameworks</a:t>
            </a:r>
            <a:endParaRPr lang="en-US" dirty="0"/>
          </a:p>
        </p:txBody>
      </p:sp>
      <p:pic>
        <p:nvPicPr>
          <p:cNvPr id="4" name="Content Placeholder 3"/>
          <p:cNvPicPr>
            <a:picLocks noGrp="1"/>
          </p:cNvPicPr>
          <p:nvPr>
            <p:ph idx="1"/>
          </p:nvPr>
        </p:nvPicPr>
        <p:blipFill>
          <a:blip r:embed="rId2"/>
          <a:srcRect/>
          <a:stretch>
            <a:fillRect/>
          </a:stretch>
        </p:blipFill>
        <p:spPr bwMode="auto">
          <a:xfrm>
            <a:off x="762000" y="1981200"/>
            <a:ext cx="3762000" cy="35460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4800600" y="2209800"/>
            <a:ext cx="3078094" cy="30480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86200"/>
            <a:ext cx="8229600" cy="2404872"/>
          </a:xfrm>
        </p:spPr>
        <p:txBody>
          <a:bodyPr>
            <a:normAutofit/>
          </a:bodyPr>
          <a:lstStyle/>
          <a:p>
            <a:pPr lvl="1"/>
            <a:r>
              <a:rPr lang="en-US" sz="1800" dirty="0" smtClean="0"/>
              <a:t>Governance:  The systems and processes by which the organization is directed, controlled, and held to account</a:t>
            </a:r>
          </a:p>
          <a:p>
            <a:pPr lvl="1"/>
            <a:r>
              <a:rPr lang="en-US" sz="1800" dirty="0" smtClean="0"/>
              <a:t>Risk Management:  </a:t>
            </a:r>
            <a:r>
              <a:rPr lang="en-AU" sz="1800" dirty="0" smtClean="0"/>
              <a:t>The culture, processes, and structures that are directed to the effective management of potential opportunities and adverse effects</a:t>
            </a:r>
            <a:endParaRPr lang="en-US" sz="1800" dirty="0" smtClean="0"/>
          </a:p>
          <a:p>
            <a:pPr lvl="1"/>
            <a:r>
              <a:rPr lang="en-US" sz="1800" dirty="0" smtClean="0"/>
              <a:t>Compliance:  The systems and processes that ensure conformity with business rules, policy and legislation</a:t>
            </a:r>
          </a:p>
        </p:txBody>
      </p:sp>
      <p:sp>
        <p:nvSpPr>
          <p:cNvPr id="3" name="Title 2"/>
          <p:cNvSpPr>
            <a:spLocks noGrp="1"/>
          </p:cNvSpPr>
          <p:nvPr>
            <p:ph type="title"/>
          </p:nvPr>
        </p:nvSpPr>
        <p:spPr/>
        <p:txBody>
          <a:bodyPr>
            <a:normAutofit fontScale="90000"/>
          </a:bodyPr>
          <a:lstStyle/>
          <a:p>
            <a:r>
              <a:rPr lang="en-US" dirty="0" smtClean="0"/>
              <a:t>GRC - Governance, Risk, and Compliance</a:t>
            </a:r>
            <a:endParaRPr lang="en-US" dirty="0"/>
          </a:p>
        </p:txBody>
      </p:sp>
      <p:pic>
        <p:nvPicPr>
          <p:cNvPr id="5" name="Picture 4"/>
          <p:cNvPicPr/>
          <p:nvPr/>
        </p:nvPicPr>
        <p:blipFill>
          <a:blip r:embed="rId2"/>
          <a:srcRect/>
          <a:stretch>
            <a:fillRect/>
          </a:stretch>
        </p:blipFill>
        <p:spPr bwMode="auto">
          <a:xfrm>
            <a:off x="2590800" y="1752600"/>
            <a:ext cx="4038600" cy="1828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Provides broad oversight on all strategic decisions – including social media</a:t>
            </a:r>
          </a:p>
          <a:p>
            <a:pPr lvl="1"/>
            <a:r>
              <a:rPr lang="en-US" dirty="0" smtClean="0"/>
              <a:t>Should understand why decisions were made and the related risks</a:t>
            </a:r>
          </a:p>
          <a:p>
            <a:pPr lvl="1"/>
            <a:r>
              <a:rPr lang="en-US" dirty="0" smtClean="0"/>
              <a:t>Education on social media will be necessary</a:t>
            </a:r>
          </a:p>
          <a:p>
            <a:pPr lvl="1"/>
            <a:r>
              <a:rPr lang="en-US" dirty="0" smtClean="0"/>
              <a:t>Updated as appropriate</a:t>
            </a:r>
          </a:p>
        </p:txBody>
      </p:sp>
      <p:sp>
        <p:nvSpPr>
          <p:cNvPr id="3" name="Title 2"/>
          <p:cNvSpPr>
            <a:spLocks noGrp="1"/>
          </p:cNvSpPr>
          <p:nvPr>
            <p:ph type="title"/>
          </p:nvPr>
        </p:nvSpPr>
        <p:spPr/>
        <p:txBody>
          <a:bodyPr>
            <a:normAutofit/>
          </a:bodyPr>
          <a:lstStyle/>
          <a:p>
            <a:r>
              <a:rPr lang="en-US" dirty="0" smtClean="0"/>
              <a:t>The Role of the Board</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92500" lnSpcReduction="20000"/>
          </a:bodyPr>
          <a:lstStyle/>
          <a:p>
            <a:pPr lvl="1"/>
            <a:r>
              <a:rPr lang="en-US" dirty="0" smtClean="0"/>
              <a:t>Projects are advancing as expected</a:t>
            </a:r>
          </a:p>
          <a:p>
            <a:pPr lvl="1"/>
            <a:r>
              <a:rPr lang="en-US" dirty="0" smtClean="0"/>
              <a:t>Continued alignment with overall strategies and objectives</a:t>
            </a:r>
          </a:p>
          <a:p>
            <a:pPr lvl="1"/>
            <a:r>
              <a:rPr lang="en-US" dirty="0" smtClean="0"/>
              <a:t>Significant issues are brought to executives’ attention</a:t>
            </a:r>
          </a:p>
          <a:p>
            <a:pPr lvl="1"/>
            <a:r>
              <a:rPr lang="en-US" dirty="0" smtClean="0"/>
              <a:t>Overall objectives are being met</a:t>
            </a:r>
          </a:p>
          <a:p>
            <a:pPr lvl="1"/>
            <a:endParaRPr lang="en-US" sz="1100" dirty="0" smtClean="0"/>
          </a:p>
          <a:p>
            <a:pPr lvl="1">
              <a:buNone/>
            </a:pPr>
            <a:r>
              <a:rPr lang="en-US" dirty="0" smtClean="0"/>
              <a:t>Evidence of inadequate oversight</a:t>
            </a:r>
          </a:p>
          <a:p>
            <a:pPr lvl="1"/>
            <a:r>
              <a:rPr lang="en-US" dirty="0" smtClean="0"/>
              <a:t>The “wrong” executive is in charge</a:t>
            </a:r>
          </a:p>
          <a:p>
            <a:pPr lvl="1"/>
            <a:r>
              <a:rPr lang="en-US" dirty="0" smtClean="0"/>
              <a:t>An executive in charge who does not believe or does not understand</a:t>
            </a:r>
          </a:p>
          <a:p>
            <a:pPr lvl="1"/>
            <a:r>
              <a:rPr lang="en-US" dirty="0" smtClean="0"/>
              <a:t>No communication at the executive level</a:t>
            </a:r>
          </a:p>
        </p:txBody>
      </p:sp>
      <p:sp>
        <p:nvSpPr>
          <p:cNvPr id="3" name="Title 2"/>
          <p:cNvSpPr>
            <a:spLocks noGrp="1"/>
          </p:cNvSpPr>
          <p:nvPr>
            <p:ph type="title"/>
          </p:nvPr>
        </p:nvSpPr>
        <p:spPr/>
        <p:txBody>
          <a:bodyPr>
            <a:normAutofit/>
          </a:bodyPr>
          <a:lstStyle/>
          <a:p>
            <a:r>
              <a:rPr lang="en-US" dirty="0" smtClean="0"/>
              <a:t>The Role of Executive Oversight</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sz="3100" dirty="0" smtClean="0"/>
              <a:t>By the end of this seminar, you will have had an opportunity to:</a:t>
            </a:r>
          </a:p>
          <a:p>
            <a:pPr lvl="1"/>
            <a:r>
              <a:rPr lang="en-US" dirty="0" smtClean="0"/>
              <a:t>Develop an understanding what is meant by social media, the full spectrum of opportunities, and how companies use this new tool</a:t>
            </a:r>
          </a:p>
          <a:p>
            <a:pPr lvl="1"/>
            <a:r>
              <a:rPr lang="en-US" dirty="0" smtClean="0"/>
              <a:t>Develop an understanding of what makes up good social media strategies, governance, and policies.</a:t>
            </a:r>
          </a:p>
          <a:p>
            <a:pPr lvl="1"/>
            <a:r>
              <a:rPr lang="en-US" dirty="0" smtClean="0"/>
              <a:t>Identify the risks in various aspects of social media</a:t>
            </a:r>
          </a:p>
          <a:p>
            <a:pPr lvl="1"/>
            <a:r>
              <a:rPr lang="en-US" dirty="0" smtClean="0"/>
              <a:t>Identify the elements of an audit over an organization’s social media activities </a:t>
            </a:r>
          </a:p>
          <a:p>
            <a:pPr>
              <a:buNone/>
            </a:pPr>
            <a:endParaRPr lang="en-US" dirty="0"/>
          </a:p>
        </p:txBody>
      </p:sp>
      <p:sp>
        <p:nvSpPr>
          <p:cNvPr id="3" name="Title 2"/>
          <p:cNvSpPr>
            <a:spLocks noGrp="1"/>
          </p:cNvSpPr>
          <p:nvPr>
            <p:ph type="title"/>
          </p:nvPr>
        </p:nvSpPr>
        <p:spPr/>
        <p:txBody>
          <a:bodyPr>
            <a:normAutofit/>
          </a:bodyPr>
          <a:lstStyle/>
          <a:p>
            <a:r>
              <a:rPr lang="en-US" dirty="0" smtClean="0"/>
              <a:t>Seminar Objectives</a:t>
            </a:r>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dirty="0" smtClean="0"/>
              <a:t>Keys to Successful Social Media Committees</a:t>
            </a:r>
          </a:p>
          <a:p>
            <a:pPr lvl="0"/>
            <a:r>
              <a:rPr lang="en-US" dirty="0" smtClean="0"/>
              <a:t>Committee makeup/department feedback</a:t>
            </a:r>
          </a:p>
          <a:p>
            <a:pPr lvl="0"/>
            <a:r>
              <a:rPr lang="en-US" dirty="0" smtClean="0"/>
              <a:t>Knowledge of the unique situation</a:t>
            </a:r>
          </a:p>
          <a:p>
            <a:pPr lvl="0"/>
            <a:r>
              <a:rPr lang="en-US" dirty="0" smtClean="0"/>
              <a:t>Roles and responsibilities</a:t>
            </a:r>
          </a:p>
          <a:p>
            <a:pPr lvl="0"/>
            <a:r>
              <a:rPr lang="en-US" dirty="0" smtClean="0"/>
              <a:t>Objectives</a:t>
            </a:r>
          </a:p>
          <a:p>
            <a:pPr lvl="0"/>
            <a:r>
              <a:rPr lang="en-US" dirty="0" smtClean="0"/>
              <a:t>Requirements of social media</a:t>
            </a:r>
          </a:p>
          <a:p>
            <a:pPr lvl="0"/>
            <a:r>
              <a:rPr lang="en-US" dirty="0" smtClean="0"/>
              <a:t>Task definitions</a:t>
            </a:r>
          </a:p>
          <a:p>
            <a:pPr lvl="0"/>
            <a:r>
              <a:rPr lang="en-US" dirty="0" smtClean="0"/>
              <a:t>Measures of Success</a:t>
            </a:r>
          </a:p>
          <a:p>
            <a:pPr lvl="0"/>
            <a:r>
              <a:rPr lang="en-US" dirty="0" smtClean="0"/>
              <a:t>Prioritization</a:t>
            </a:r>
          </a:p>
          <a:p>
            <a:pPr lvl="0"/>
            <a:r>
              <a:rPr lang="en-US" dirty="0" smtClean="0"/>
              <a:t>Issue Elevation</a:t>
            </a:r>
          </a:p>
          <a:p>
            <a:pPr lvl="0"/>
            <a:r>
              <a:rPr lang="en-US" dirty="0" smtClean="0"/>
              <a:t>Statement of direction</a:t>
            </a:r>
          </a:p>
          <a:p>
            <a:endParaRPr lang="en-US" dirty="0"/>
          </a:p>
        </p:txBody>
      </p:sp>
      <p:sp>
        <p:nvSpPr>
          <p:cNvPr id="3" name="Title 2"/>
          <p:cNvSpPr>
            <a:spLocks noGrp="1"/>
          </p:cNvSpPr>
          <p:nvPr>
            <p:ph type="title"/>
          </p:nvPr>
        </p:nvSpPr>
        <p:spPr/>
        <p:txBody>
          <a:bodyPr>
            <a:normAutofit fontScale="90000"/>
          </a:bodyPr>
          <a:lstStyle/>
          <a:p>
            <a:r>
              <a:rPr lang="en-US" dirty="0" smtClean="0"/>
              <a:t>The Role of Oversight Committees</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Provide an analysis of the current Governance Structure of Jump In ‘n’ Swim, Inc.</a:t>
            </a:r>
            <a:endParaRPr lang="en-US" dirty="0"/>
          </a:p>
        </p:txBody>
      </p:sp>
      <p:sp>
        <p:nvSpPr>
          <p:cNvPr id="3" name="Footer Placeholder 2"/>
          <p:cNvSpPr>
            <a:spLocks noGrp="1"/>
          </p:cNvSpPr>
          <p:nvPr>
            <p:ph type="ftr" sz="quarter" idx="11"/>
          </p:nvPr>
        </p:nvSpPr>
        <p:spPr/>
        <p:txBody>
          <a:bodyPr/>
          <a:lstStyle/>
          <a:p>
            <a:r>
              <a:rPr lang="en-US" dirty="0" smtClean="0"/>
              <a:t>(C) 2012, Jacka &amp; Scott</a:t>
            </a:r>
            <a:endParaRPr lang="en-US" dirty="0"/>
          </a:p>
        </p:txBody>
      </p:sp>
      <p:sp>
        <p:nvSpPr>
          <p:cNvPr id="4" name="Title 3"/>
          <p:cNvSpPr>
            <a:spLocks noGrp="1"/>
          </p:cNvSpPr>
          <p:nvPr>
            <p:ph type="title"/>
          </p:nvPr>
        </p:nvSpPr>
        <p:spPr/>
        <p:txBody>
          <a:bodyPr/>
          <a:lstStyle/>
          <a:p>
            <a:r>
              <a:rPr lang="en-US" dirty="0" smtClean="0"/>
              <a:t>Governance – Case Study</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r>
              <a:rPr lang="en-US" sz="2800" dirty="0" smtClean="0"/>
              <a:t>Clear communications on  what employees can and cannot do on social networks</a:t>
            </a:r>
          </a:p>
          <a:p>
            <a:pPr lvl="0"/>
            <a:r>
              <a:rPr lang="en-US" sz="2800" dirty="0" smtClean="0"/>
              <a:t>Specific restrictions regarding use of social media for non-work related activities</a:t>
            </a:r>
          </a:p>
          <a:p>
            <a:pPr lvl="0"/>
            <a:r>
              <a:rPr lang="en-US" sz="2800" dirty="0" smtClean="0"/>
              <a:t>Considerations for all social media communications</a:t>
            </a:r>
          </a:p>
          <a:p>
            <a:pPr lvl="1"/>
            <a:r>
              <a:rPr lang="en-US" sz="2800" dirty="0" smtClean="0"/>
              <a:t>Add value</a:t>
            </a:r>
          </a:p>
          <a:p>
            <a:pPr lvl="1"/>
            <a:r>
              <a:rPr lang="en-US" sz="2800" dirty="0" smtClean="0"/>
              <a:t>Conversational style</a:t>
            </a:r>
          </a:p>
          <a:p>
            <a:pPr lvl="1"/>
            <a:r>
              <a:rPr lang="en-US" sz="2800" dirty="0" smtClean="0"/>
              <a:t>Honesty and respect</a:t>
            </a:r>
          </a:p>
          <a:p>
            <a:pPr lvl="1"/>
            <a:r>
              <a:rPr lang="en-US" sz="2800" dirty="0" smtClean="0"/>
              <a:t>Transparency and disclosure</a:t>
            </a:r>
          </a:p>
          <a:p>
            <a:pPr lvl="1"/>
            <a:r>
              <a:rPr lang="en-US" sz="2800" dirty="0" smtClean="0"/>
              <a:t>Confidentiality</a:t>
            </a:r>
          </a:p>
          <a:p>
            <a:pPr lvl="1"/>
            <a:r>
              <a:rPr lang="en-US" sz="2800" dirty="0" smtClean="0"/>
              <a:t>Ownership and registering properties </a:t>
            </a:r>
          </a:p>
          <a:p>
            <a:pPr lvl="1"/>
            <a:r>
              <a:rPr lang="en-US" sz="2800" dirty="0" smtClean="0"/>
              <a:t>Endorsements and recommendations</a:t>
            </a:r>
          </a:p>
          <a:p>
            <a:pPr lvl="1"/>
            <a:r>
              <a:rPr lang="en-US" sz="2800" dirty="0" smtClean="0"/>
              <a:t>Degree of personal and professional use</a:t>
            </a:r>
          </a:p>
          <a:p>
            <a:endParaRPr lang="en-US" dirty="0"/>
          </a:p>
        </p:txBody>
      </p:sp>
      <p:sp>
        <p:nvSpPr>
          <p:cNvPr id="3" name="Title 2"/>
          <p:cNvSpPr>
            <a:spLocks noGrp="1"/>
          </p:cNvSpPr>
          <p:nvPr>
            <p:ph type="title"/>
          </p:nvPr>
        </p:nvSpPr>
        <p:spPr/>
        <p:txBody>
          <a:bodyPr>
            <a:normAutofit/>
          </a:bodyPr>
          <a:lstStyle/>
          <a:p>
            <a:r>
              <a:rPr lang="es-ES" dirty="0" smtClean="0"/>
              <a:t>Social Media Policies – Internal</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smtClean="0"/>
              <a:t>The organization’s monitoring practices </a:t>
            </a:r>
          </a:p>
          <a:p>
            <a:pPr lvl="0"/>
            <a:r>
              <a:rPr lang="en-US" dirty="0" smtClean="0"/>
              <a:t>An outline of other policies that may be impacted by social media </a:t>
            </a:r>
          </a:p>
          <a:p>
            <a:pPr lvl="0"/>
            <a:r>
              <a:rPr lang="en-US" dirty="0" smtClean="0"/>
              <a:t>Guidance on Conflicts of Interest Issues</a:t>
            </a:r>
          </a:p>
          <a:p>
            <a:pPr lvl="0"/>
            <a:r>
              <a:rPr lang="en-US" dirty="0" smtClean="0"/>
              <a:t>IT requirements related to UserIds and passwords</a:t>
            </a:r>
          </a:p>
          <a:p>
            <a:pPr lvl="0"/>
            <a:r>
              <a:rPr lang="en-US" dirty="0" smtClean="0"/>
              <a:t>Guidance on responding to comments </a:t>
            </a:r>
          </a:p>
          <a:p>
            <a:pPr lvl="0"/>
            <a:r>
              <a:rPr lang="en-US" dirty="0" smtClean="0"/>
              <a:t>Guidance for crisis communication</a:t>
            </a:r>
          </a:p>
          <a:p>
            <a:pPr lvl="0"/>
            <a:r>
              <a:rPr lang="en-US" dirty="0" smtClean="0"/>
              <a:t>Requirements that all applicable laws will be followed</a:t>
            </a:r>
          </a:p>
          <a:p>
            <a:pPr lvl="0"/>
            <a:r>
              <a:rPr lang="en-US" dirty="0" smtClean="0"/>
              <a:t>Consequences</a:t>
            </a:r>
          </a:p>
          <a:p>
            <a:endParaRPr lang="en-US" dirty="0"/>
          </a:p>
        </p:txBody>
      </p:sp>
      <p:sp>
        <p:nvSpPr>
          <p:cNvPr id="3" name="Title 2"/>
          <p:cNvSpPr>
            <a:spLocks noGrp="1"/>
          </p:cNvSpPr>
          <p:nvPr>
            <p:ph type="title"/>
          </p:nvPr>
        </p:nvSpPr>
        <p:spPr/>
        <p:txBody>
          <a:bodyPr/>
          <a:lstStyle/>
          <a:p>
            <a:r>
              <a:rPr lang="es-ES" dirty="0" smtClean="0"/>
              <a:t>Social Media </a:t>
            </a:r>
            <a:r>
              <a:rPr lang="en-US" dirty="0" smtClean="0"/>
              <a:t>Policies</a:t>
            </a:r>
            <a:r>
              <a:rPr lang="es-ES" dirty="0" smtClean="0"/>
              <a:t> – </a:t>
            </a:r>
            <a:r>
              <a:rPr lang="en-US" dirty="0" smtClean="0"/>
              <a:t>Internal</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dirty="0" smtClean="0"/>
              <a:t>External social media policies should include:</a:t>
            </a:r>
          </a:p>
          <a:p>
            <a:pPr lvl="0"/>
            <a:r>
              <a:rPr lang="en-US" sz="2800" dirty="0" smtClean="0"/>
              <a:t>Commenting allowed and disallowed</a:t>
            </a:r>
          </a:p>
          <a:p>
            <a:pPr lvl="0"/>
            <a:r>
              <a:rPr lang="en-US" sz="2800" dirty="0" smtClean="0"/>
              <a:t>Comment moderation</a:t>
            </a:r>
          </a:p>
          <a:p>
            <a:pPr lvl="1"/>
            <a:r>
              <a:rPr lang="en-US" sz="2800" dirty="0" smtClean="0"/>
              <a:t>Offensive language</a:t>
            </a:r>
          </a:p>
          <a:p>
            <a:pPr lvl="1"/>
            <a:r>
              <a:rPr lang="en-US" sz="2800" dirty="0" smtClean="0"/>
              <a:t>Attacks and threats</a:t>
            </a:r>
          </a:p>
          <a:p>
            <a:pPr lvl="1"/>
            <a:r>
              <a:rPr lang="en-US" sz="2800" dirty="0" smtClean="0"/>
              <a:t>Off topic</a:t>
            </a:r>
          </a:p>
          <a:p>
            <a:pPr lvl="1"/>
            <a:r>
              <a:rPr lang="en-US" sz="2800" dirty="0" smtClean="0"/>
              <a:t>Proprietary information</a:t>
            </a:r>
          </a:p>
          <a:p>
            <a:pPr lvl="1"/>
            <a:r>
              <a:rPr lang="en-US" sz="2800" dirty="0" smtClean="0"/>
              <a:t>Banning</a:t>
            </a:r>
          </a:p>
        </p:txBody>
      </p:sp>
      <p:sp>
        <p:nvSpPr>
          <p:cNvPr id="3" name="Title 2"/>
          <p:cNvSpPr>
            <a:spLocks noGrp="1"/>
          </p:cNvSpPr>
          <p:nvPr>
            <p:ph type="title"/>
          </p:nvPr>
        </p:nvSpPr>
        <p:spPr/>
        <p:txBody>
          <a:bodyPr>
            <a:normAutofit/>
          </a:bodyPr>
          <a:lstStyle/>
          <a:p>
            <a:r>
              <a:rPr lang="es-ES" dirty="0" smtClean="0"/>
              <a:t>Social Media Policies – External</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smtClean="0"/>
              <a:t>Proactive and reactive management</a:t>
            </a:r>
          </a:p>
          <a:p>
            <a:pPr lvl="0"/>
            <a:r>
              <a:rPr lang="en-US" sz="2800" dirty="0" smtClean="0"/>
              <a:t>Social media account disclosure</a:t>
            </a:r>
          </a:p>
          <a:p>
            <a:pPr lvl="0"/>
            <a:r>
              <a:rPr lang="en-US" sz="2800" dirty="0" smtClean="0"/>
              <a:t>Service-level agreements</a:t>
            </a:r>
          </a:p>
          <a:p>
            <a:pPr lvl="1"/>
            <a:r>
              <a:rPr lang="en-US" sz="2800" dirty="0" smtClean="0"/>
              <a:t>Hours of operation and response time</a:t>
            </a:r>
          </a:p>
          <a:p>
            <a:pPr lvl="1"/>
            <a:r>
              <a:rPr lang="en-US" sz="2800" dirty="0" smtClean="0"/>
              <a:t>Error correction</a:t>
            </a:r>
          </a:p>
          <a:p>
            <a:pPr lvl="1"/>
            <a:r>
              <a:rPr lang="en-US" sz="2800" dirty="0" smtClean="0"/>
              <a:t>What the organization will disclose and comment on</a:t>
            </a:r>
          </a:p>
        </p:txBody>
      </p:sp>
      <p:sp>
        <p:nvSpPr>
          <p:cNvPr id="3" name="Title 2"/>
          <p:cNvSpPr>
            <a:spLocks noGrp="1"/>
          </p:cNvSpPr>
          <p:nvPr>
            <p:ph type="title"/>
          </p:nvPr>
        </p:nvSpPr>
        <p:spPr/>
        <p:txBody>
          <a:bodyPr/>
          <a:lstStyle/>
          <a:p>
            <a:r>
              <a:rPr lang="es-ES" dirty="0" smtClean="0"/>
              <a:t>Social Media Policies – External</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Unit 5</a:t>
            </a:r>
            <a:br>
              <a:rPr lang="en-US" dirty="0" smtClean="0"/>
            </a:br>
            <a:r>
              <a:rPr lang="en-US" dirty="0" smtClean="0"/>
              <a:t>Monitoring the Conversation and Measuring Success</a:t>
            </a:r>
            <a:endParaRPr lang="en-US" dirty="0"/>
          </a:p>
        </p:txBody>
      </p:sp>
      <p:sp>
        <p:nvSpPr>
          <p:cNvPr id="3" name="Footer Placeholder 2"/>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Conversations Will Occur</a:t>
            </a:r>
          </a:p>
          <a:p>
            <a:pPr lvl="1"/>
            <a:r>
              <a:rPr lang="en-US" dirty="0" smtClean="0"/>
              <a:t>Monitoring is Key</a:t>
            </a:r>
          </a:p>
          <a:p>
            <a:pPr lvl="1"/>
            <a:r>
              <a:rPr lang="en-US" dirty="0" smtClean="0"/>
              <a:t>Monitor Even Where You Are Not Leading the Conversation</a:t>
            </a:r>
          </a:p>
          <a:p>
            <a:pPr lvl="1"/>
            <a:r>
              <a:rPr lang="en-US" dirty="0" smtClean="0"/>
              <a:t>The Risk of Not Paying Attention</a:t>
            </a:r>
          </a:p>
          <a:p>
            <a:pPr lvl="1"/>
            <a:r>
              <a:rPr lang="en-US" dirty="0" smtClean="0"/>
              <a:t>Good Monitoring Requirements</a:t>
            </a:r>
          </a:p>
        </p:txBody>
      </p:sp>
      <p:sp>
        <p:nvSpPr>
          <p:cNvPr id="3" name="Title 2"/>
          <p:cNvSpPr>
            <a:spLocks noGrp="1"/>
          </p:cNvSpPr>
          <p:nvPr>
            <p:ph type="title"/>
          </p:nvPr>
        </p:nvSpPr>
        <p:spPr/>
        <p:txBody>
          <a:bodyPr>
            <a:normAutofit/>
          </a:bodyPr>
          <a:lstStyle/>
          <a:p>
            <a:r>
              <a:rPr lang="en-US" dirty="0" smtClean="0"/>
              <a:t>Monitoring the Conversation</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2800" dirty="0" smtClean="0"/>
          </a:p>
          <a:p>
            <a:pPr algn="ctr">
              <a:buNone/>
            </a:pPr>
            <a:endParaRPr lang="en-US" sz="2800" dirty="0" smtClean="0"/>
          </a:p>
          <a:p>
            <a:pPr algn="ctr">
              <a:buNone/>
            </a:pPr>
            <a:r>
              <a:rPr lang="en-US" sz="2800" dirty="0" smtClean="0"/>
              <a:t>What are the attributes of good listening?</a:t>
            </a:r>
          </a:p>
        </p:txBody>
      </p:sp>
      <p:sp>
        <p:nvSpPr>
          <p:cNvPr id="3" name="Title 2"/>
          <p:cNvSpPr>
            <a:spLocks noGrp="1"/>
          </p:cNvSpPr>
          <p:nvPr>
            <p:ph type="title"/>
          </p:nvPr>
        </p:nvSpPr>
        <p:spPr/>
        <p:txBody>
          <a:bodyPr/>
          <a:lstStyle/>
          <a:p>
            <a:r>
              <a:rPr lang="en-US" dirty="0" smtClean="0"/>
              <a:t>Listening</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77500" lnSpcReduction="20000"/>
          </a:bodyPr>
          <a:lstStyle/>
          <a:p>
            <a:pPr>
              <a:buNone/>
            </a:pPr>
            <a:r>
              <a:rPr lang="en-US" sz="3100" dirty="0" smtClean="0"/>
              <a:t>Basic Listening</a:t>
            </a:r>
          </a:p>
          <a:p>
            <a:pPr lvl="1"/>
            <a:r>
              <a:rPr lang="en-US" sz="2400" dirty="0" smtClean="0"/>
              <a:t>Covers the organization, its stakeholders, the competition, and the industry</a:t>
            </a:r>
          </a:p>
          <a:p>
            <a:pPr lvl="1"/>
            <a:r>
              <a:rPr lang="en-US" sz="2400" dirty="0" smtClean="0"/>
              <a:t>Best used when just starting</a:t>
            </a:r>
          </a:p>
          <a:p>
            <a:pPr lvl="1"/>
            <a:r>
              <a:rPr lang="en-US" sz="2400" dirty="0" smtClean="0"/>
              <a:t>Used where there are limited resources</a:t>
            </a:r>
          </a:p>
          <a:p>
            <a:pPr lvl="1"/>
            <a:endParaRPr lang="en-US" dirty="0" smtClean="0"/>
          </a:p>
          <a:p>
            <a:pPr>
              <a:buNone/>
            </a:pPr>
            <a:r>
              <a:rPr lang="en-US" sz="3100" dirty="0" smtClean="0"/>
              <a:t>Advanced Listening</a:t>
            </a:r>
          </a:p>
          <a:p>
            <a:pPr lvl="1"/>
            <a:r>
              <a:rPr lang="en-US" sz="2500" dirty="0" smtClean="0"/>
              <a:t>Takes place in more mature social media situations</a:t>
            </a:r>
          </a:p>
          <a:p>
            <a:pPr lvl="1"/>
            <a:r>
              <a:rPr lang="en-US" sz="2500" dirty="0" smtClean="0"/>
              <a:t>Organization has developed a formal strategy or identified business objectives</a:t>
            </a:r>
          </a:p>
          <a:p>
            <a:pPr lvl="1"/>
            <a:r>
              <a:rPr lang="en-US" sz="2500" dirty="0" smtClean="0"/>
              <a:t>More sophisticated tools</a:t>
            </a:r>
          </a:p>
          <a:p>
            <a:pPr lvl="1"/>
            <a:r>
              <a:rPr lang="en-US" sz="2500" dirty="0" smtClean="0"/>
              <a:t>Runs concurrently with basic listening</a:t>
            </a:r>
          </a:p>
          <a:p>
            <a:pPr lvl="1"/>
            <a:r>
              <a:rPr lang="en-US" sz="2500" dirty="0" smtClean="0"/>
              <a:t> “Where would a granular understanding of stakeholders have the greatest impact?”</a:t>
            </a:r>
          </a:p>
        </p:txBody>
      </p:sp>
      <p:sp>
        <p:nvSpPr>
          <p:cNvPr id="3" name="Title 2"/>
          <p:cNvSpPr>
            <a:spLocks noGrp="1"/>
          </p:cNvSpPr>
          <p:nvPr>
            <p:ph type="title"/>
          </p:nvPr>
        </p:nvSpPr>
        <p:spPr/>
        <p:txBody>
          <a:bodyPr/>
          <a:lstStyle/>
          <a:p>
            <a:r>
              <a:rPr lang="en-US" dirty="0" smtClean="0"/>
              <a:t>Listening</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600" dirty="0" smtClean="0"/>
              <a:t>The following topics will be covered during the seminar:</a:t>
            </a:r>
          </a:p>
          <a:p>
            <a:pPr lvl="0"/>
            <a:r>
              <a:rPr lang="en-US" sz="2400" dirty="0" smtClean="0"/>
              <a:t>Social Media Defined</a:t>
            </a:r>
          </a:p>
          <a:p>
            <a:pPr lvl="0"/>
            <a:r>
              <a:rPr lang="en-US" sz="2400" dirty="0" smtClean="0"/>
              <a:t>Social Media Strategies</a:t>
            </a:r>
          </a:p>
          <a:p>
            <a:pPr lvl="0"/>
            <a:r>
              <a:rPr lang="en-US" sz="2400" dirty="0" smtClean="0"/>
              <a:t>Governance Over Social Media Activities</a:t>
            </a:r>
          </a:p>
          <a:p>
            <a:pPr lvl="0"/>
            <a:r>
              <a:rPr lang="en-US" sz="2400" dirty="0" smtClean="0"/>
              <a:t>Monitoring the Conversation and Measuring Success</a:t>
            </a:r>
          </a:p>
          <a:p>
            <a:pPr lvl="0"/>
            <a:r>
              <a:rPr lang="en-US" sz="2400" dirty="0" smtClean="0"/>
              <a:t>Social Media Risks</a:t>
            </a:r>
          </a:p>
          <a:p>
            <a:pPr lvl="0"/>
            <a:r>
              <a:rPr lang="en-US" sz="2400" dirty="0" smtClean="0"/>
              <a:t>The Social Media Audit Program</a:t>
            </a:r>
          </a:p>
          <a:p>
            <a:endParaRPr lang="en-US" dirty="0"/>
          </a:p>
        </p:txBody>
      </p:sp>
      <p:sp>
        <p:nvSpPr>
          <p:cNvPr id="3" name="Title 2"/>
          <p:cNvSpPr>
            <a:spLocks noGrp="1"/>
          </p:cNvSpPr>
          <p:nvPr>
            <p:ph type="title"/>
          </p:nvPr>
        </p:nvSpPr>
        <p:spPr/>
        <p:txBody>
          <a:bodyPr>
            <a:normAutofit/>
          </a:bodyPr>
          <a:lstStyle/>
          <a:p>
            <a:r>
              <a:rPr lang="en-US" dirty="0" smtClean="0"/>
              <a:t>Seminar Topics</a:t>
            </a:r>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solidFill>
                  <a:schemeClr val="bg1">
                    <a:lumMod val="75000"/>
                  </a:schemeClr>
                </a:solidFill>
              </a:rPr>
              <a:t>Listening</a:t>
            </a:r>
          </a:p>
          <a:p>
            <a:pPr lvl="0"/>
            <a:r>
              <a:rPr lang="en-US" dirty="0" smtClean="0"/>
              <a:t>Learning</a:t>
            </a:r>
          </a:p>
          <a:p>
            <a:pPr lvl="0"/>
            <a:r>
              <a:rPr lang="en-US" dirty="0" smtClean="0"/>
              <a:t>Responding</a:t>
            </a:r>
          </a:p>
          <a:p>
            <a:pPr lvl="0"/>
            <a:r>
              <a:rPr lang="en-US" dirty="0" smtClean="0"/>
              <a:t>Measuring</a:t>
            </a:r>
          </a:p>
          <a:p>
            <a:pPr lvl="0"/>
            <a:r>
              <a:rPr lang="en-US" dirty="0" smtClean="0"/>
              <a:t>Sharing</a:t>
            </a:r>
          </a:p>
        </p:txBody>
      </p:sp>
      <p:sp>
        <p:nvSpPr>
          <p:cNvPr id="3" name="Title 2"/>
          <p:cNvSpPr>
            <a:spLocks noGrp="1"/>
          </p:cNvSpPr>
          <p:nvPr>
            <p:ph type="title"/>
          </p:nvPr>
        </p:nvSpPr>
        <p:spPr/>
        <p:txBody>
          <a:bodyPr>
            <a:normAutofit/>
          </a:bodyPr>
          <a:lstStyle/>
          <a:p>
            <a:r>
              <a:rPr lang="en-US" dirty="0" smtClean="0"/>
              <a:t>Monitoring Continued</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dirty="0" smtClean="0"/>
              <a:t>As we read through the following transcript we will discuss the following questions:</a:t>
            </a:r>
          </a:p>
          <a:p>
            <a:pPr>
              <a:buNone/>
            </a:pPr>
            <a:endParaRPr lang="en-US" dirty="0" smtClean="0"/>
          </a:p>
          <a:p>
            <a:pPr lvl="1">
              <a:buNone/>
            </a:pPr>
            <a:r>
              <a:rPr lang="en-US" dirty="0" smtClean="0"/>
              <a:t>Where did the conversation break down?</a:t>
            </a:r>
          </a:p>
          <a:p>
            <a:pPr lvl="1">
              <a:buNone/>
            </a:pPr>
            <a:r>
              <a:rPr lang="en-US" dirty="0" smtClean="0"/>
              <a:t> </a:t>
            </a:r>
          </a:p>
          <a:p>
            <a:pPr lvl="1">
              <a:buNone/>
            </a:pPr>
            <a:r>
              <a:rPr lang="en-US" dirty="0" smtClean="0"/>
              <a:t>Where were the elements of good monitoring violated?</a:t>
            </a:r>
          </a:p>
          <a:p>
            <a:pPr lvl="1">
              <a:buNone/>
            </a:pPr>
            <a:r>
              <a:rPr lang="en-US" dirty="0" smtClean="0"/>
              <a:t> </a:t>
            </a:r>
          </a:p>
          <a:p>
            <a:pPr lvl="1">
              <a:buNone/>
            </a:pPr>
            <a:r>
              <a:rPr lang="en-US" dirty="0" smtClean="0"/>
              <a:t>How should they have been applied, and what elements should be applied going forward?</a:t>
            </a:r>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 When Good Conversations Go Bad</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7"/>
          <p:cNvSpPr>
            <a:spLocks noGrp="1" noChangeArrowheads="1"/>
          </p:cNvSpPr>
          <p:nvPr>
            <p:ph idx="1"/>
          </p:nvPr>
        </p:nvSpPr>
        <p:spPr>
          <a:xfrm>
            <a:off x="685800" y="1806575"/>
            <a:ext cx="7772400" cy="4068763"/>
          </a:xfrm>
          <a:noFill/>
          <a:ln/>
        </p:spPr>
        <p:txBody>
          <a:bodyPr>
            <a:normAutofit fontScale="92500" lnSpcReduction="10000"/>
          </a:bodyPr>
          <a:lstStyle/>
          <a:p>
            <a:pPr>
              <a:lnSpc>
                <a:spcPct val="80000"/>
              </a:lnSpc>
              <a:buFontTx/>
              <a:buNone/>
            </a:pPr>
            <a:r>
              <a:rPr lang="en-US" sz="1600" dirty="0" smtClean="0"/>
              <a:t>Nestle:  To repeat:  we welcome your comments, but please don’t post using an altered version of any of our logos as your profile pic – they will be deleted</a:t>
            </a:r>
          </a:p>
          <a:p>
            <a:pPr>
              <a:lnSpc>
                <a:spcPct val="80000"/>
              </a:lnSpc>
              <a:buFontTx/>
              <a:buNone/>
            </a:pPr>
            <a:endParaRPr lang="en-US" sz="1600" dirty="0" smtClean="0"/>
          </a:p>
          <a:p>
            <a:pPr>
              <a:lnSpc>
                <a:spcPct val="80000"/>
              </a:lnSpc>
              <a:buFontTx/>
              <a:buNone/>
            </a:pPr>
            <a:r>
              <a:rPr lang="en-US" sz="1600" dirty="0" smtClean="0"/>
              <a:t>PG:  Hmm, this comment is a bit “Big Brotherish” isn’t it?  I’ll have whatever I like as my log pic thanks!  And if it’s altered, it’s no longer your logo is it!</a:t>
            </a:r>
          </a:p>
          <a:p>
            <a:pPr>
              <a:lnSpc>
                <a:spcPct val="80000"/>
              </a:lnSpc>
              <a:buFontTx/>
              <a:buNone/>
            </a:pPr>
            <a:endParaRPr lang="en-US" sz="1600" dirty="0" smtClean="0"/>
          </a:p>
          <a:p>
            <a:pPr>
              <a:lnSpc>
                <a:spcPct val="80000"/>
              </a:lnSpc>
              <a:buFontTx/>
              <a:buNone/>
            </a:pPr>
            <a:r>
              <a:rPr lang="en-US" sz="1600" dirty="0" smtClean="0"/>
              <a:t>Nestle:  That’s a new understanding of intellectual property rights.  We’ll muse on that.  You can have what you like as your profile picture.  But if it’s an altered version of any of our logos, we’ll remove it from this page</a:t>
            </a:r>
          </a:p>
          <a:p>
            <a:pPr>
              <a:lnSpc>
                <a:spcPct val="80000"/>
              </a:lnSpc>
              <a:buFontTx/>
              <a:buNone/>
            </a:pPr>
            <a:endParaRPr lang="en-US" sz="1600" dirty="0" smtClean="0"/>
          </a:p>
          <a:p>
            <a:pPr>
              <a:lnSpc>
                <a:spcPct val="80000"/>
              </a:lnSpc>
              <a:buFontTx/>
              <a:buNone/>
            </a:pPr>
            <a:r>
              <a:rPr lang="en-US" sz="1600" dirty="0" smtClean="0"/>
              <a:t>PG:  Not sure you’re going to win friends in the social media space with this sort of dogmatic approach.  I understand that you’re on your back-foot due to various issues not excluding Palm Oil but Social Media is about embracing your market, engaging and having a conversation rather than preaching!  Read </a:t>
            </a:r>
            <a:r>
              <a:rPr lang="en-US" sz="1600" dirty="0" smtClean="0">
                <a:hlinkClick r:id="rId2"/>
              </a:rPr>
              <a:t>www.cluetrain.com</a:t>
            </a:r>
            <a:r>
              <a:rPr lang="en-US" sz="1600" dirty="0" smtClean="0"/>
              <a:t> and rethink</a:t>
            </a:r>
          </a:p>
          <a:p>
            <a:pPr>
              <a:lnSpc>
                <a:spcPct val="80000"/>
              </a:lnSpc>
              <a:buFontTx/>
              <a:buNone/>
            </a:pPr>
            <a:endParaRPr lang="en-US" sz="1600" dirty="0" smtClean="0"/>
          </a:p>
          <a:p>
            <a:pPr>
              <a:lnSpc>
                <a:spcPct val="80000"/>
              </a:lnSpc>
              <a:buFontTx/>
              <a:buNone/>
            </a:pPr>
            <a:r>
              <a:rPr lang="en-US" sz="1600" dirty="0" smtClean="0"/>
              <a:t>Nestle:  Thanks for the lesson in manners.  Consider yourself embraced.  But it’s our page, we set the rules, it was ever thus.</a:t>
            </a:r>
          </a:p>
        </p:txBody>
      </p:sp>
      <p:sp>
        <p:nvSpPr>
          <p:cNvPr id="66566" name="Rectangle 6"/>
          <p:cNvSpPr>
            <a:spLocks noGrp="1" noChangeArrowheads="1"/>
          </p:cNvSpPr>
          <p:nvPr>
            <p:ph type="title"/>
          </p:nvPr>
        </p:nvSpPr>
        <p:spPr>
          <a:noFill/>
          <a:ln/>
        </p:spPr>
        <p:txBody>
          <a:bodyPr/>
          <a:lstStyle/>
          <a:p>
            <a:r>
              <a:rPr lang="en-US" sz="3600" dirty="0" smtClean="0"/>
              <a:t>When Good Conversations Go Bad</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42</a:t>
            </a:fld>
            <a:endParaRPr kumimoji="0" lang="en-US" dirty="0"/>
          </a:p>
        </p:txBody>
      </p:sp>
      <p:sp>
        <p:nvSpPr>
          <p:cNvPr id="7" name="Footer Placeholder 6"/>
          <p:cNvSpPr>
            <a:spLocks noGrp="1"/>
          </p:cNvSpPr>
          <p:nvPr>
            <p:ph type="ftr" sz="quarter" idx="11"/>
          </p:nvPr>
        </p:nvSpPr>
        <p:spPr/>
        <p:txBody>
          <a:bodyPr/>
          <a:lstStyle/>
          <a:p>
            <a:r>
              <a:rPr kumimoji="0" lang="en-US" dirty="0" smtClean="0"/>
              <a:t>(C) 2011, Jacka &amp; Scott</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5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Rectangle 7"/>
          <p:cNvSpPr>
            <a:spLocks noGrp="1" noChangeArrowheads="1"/>
          </p:cNvSpPr>
          <p:nvPr>
            <p:ph idx="1"/>
          </p:nvPr>
        </p:nvSpPr>
        <p:spPr>
          <a:xfrm>
            <a:off x="685800" y="1806575"/>
            <a:ext cx="7772400" cy="4227513"/>
          </a:xfrm>
          <a:noFill/>
          <a:ln/>
        </p:spPr>
        <p:txBody>
          <a:bodyPr>
            <a:normAutofit fontScale="92500" lnSpcReduction="20000"/>
          </a:bodyPr>
          <a:lstStyle/>
          <a:p>
            <a:pPr>
              <a:lnSpc>
                <a:spcPct val="80000"/>
              </a:lnSpc>
              <a:buFontTx/>
              <a:buNone/>
            </a:pPr>
            <a:r>
              <a:rPr lang="en-US" sz="1600" dirty="0" smtClean="0"/>
              <a:t>DS:  Freedom of speech and expression</a:t>
            </a:r>
          </a:p>
          <a:p>
            <a:pPr>
              <a:lnSpc>
                <a:spcPct val="80000"/>
              </a:lnSpc>
              <a:buFontTx/>
              <a:buNone/>
            </a:pPr>
            <a:endParaRPr lang="en-US" sz="1600" dirty="0" smtClean="0"/>
          </a:p>
          <a:p>
            <a:pPr>
              <a:lnSpc>
                <a:spcPct val="80000"/>
              </a:lnSpc>
              <a:buFontTx/>
              <a:buNone/>
            </a:pPr>
            <a:r>
              <a:rPr lang="en-US" sz="1600" dirty="0" smtClean="0"/>
              <a:t>Nestle:  You have freedom of speech and expression.  Here, there are some rules we set.  As in almost any other forum.  It’s to keep things clear.</a:t>
            </a:r>
          </a:p>
          <a:p>
            <a:pPr>
              <a:lnSpc>
                <a:spcPct val="80000"/>
              </a:lnSpc>
              <a:buFontTx/>
              <a:buNone/>
            </a:pPr>
            <a:endParaRPr lang="en-US" sz="1600" dirty="0" smtClean="0"/>
          </a:p>
          <a:p>
            <a:pPr>
              <a:lnSpc>
                <a:spcPct val="80000"/>
              </a:lnSpc>
              <a:buFontTx/>
              <a:buNone/>
            </a:pPr>
            <a:r>
              <a:rPr lang="en-US" sz="1600" dirty="0" smtClean="0"/>
              <a:t>PG:  Your page, your rules, true, and you just lost a customer, won the battle and lost the war!  Happy?</a:t>
            </a:r>
          </a:p>
          <a:p>
            <a:pPr>
              <a:lnSpc>
                <a:spcPct val="80000"/>
              </a:lnSpc>
              <a:buFontTx/>
              <a:buNone/>
            </a:pPr>
            <a:endParaRPr lang="en-US" sz="1600" dirty="0" smtClean="0"/>
          </a:p>
          <a:p>
            <a:pPr>
              <a:lnSpc>
                <a:spcPct val="80000"/>
              </a:lnSpc>
              <a:buFontTx/>
              <a:buNone/>
            </a:pPr>
            <a:r>
              <a:rPr lang="en-US" sz="1600" dirty="0" smtClean="0"/>
              <a:t>Nestle:  Oh please…it’s like we’re censoring everything to allow only positive comments.</a:t>
            </a:r>
          </a:p>
          <a:p>
            <a:pPr>
              <a:lnSpc>
                <a:spcPct val="80000"/>
              </a:lnSpc>
              <a:buFontTx/>
              <a:buNone/>
            </a:pPr>
            <a:endParaRPr lang="en-US" sz="1600" dirty="0" smtClean="0"/>
          </a:p>
          <a:p>
            <a:pPr>
              <a:lnSpc>
                <a:spcPct val="80000"/>
              </a:lnSpc>
              <a:buFontTx/>
              <a:buNone/>
            </a:pPr>
            <a:r>
              <a:rPr lang="en-US" sz="1600" dirty="0" smtClean="0"/>
              <a:t>DS:  Honey you need new PR</a:t>
            </a:r>
          </a:p>
          <a:p>
            <a:pPr>
              <a:lnSpc>
                <a:spcPct val="80000"/>
              </a:lnSpc>
              <a:buFontTx/>
              <a:buNone/>
            </a:pPr>
            <a:endParaRPr lang="en-US" sz="1600" dirty="0" smtClean="0"/>
          </a:p>
          <a:p>
            <a:pPr>
              <a:lnSpc>
                <a:spcPct val="80000"/>
              </a:lnSpc>
              <a:buFontTx/>
              <a:buNone/>
            </a:pPr>
            <a:r>
              <a:rPr lang="en-US" sz="1600" dirty="0" smtClean="0"/>
              <a:t>JB:  It’s not ok for people to use altered versions of your logos, but it’s ok for you to alter the face of Indonesian  rainforests?  Wow!</a:t>
            </a:r>
          </a:p>
          <a:p>
            <a:pPr>
              <a:lnSpc>
                <a:spcPct val="80000"/>
              </a:lnSpc>
              <a:buFontTx/>
              <a:buNone/>
            </a:pPr>
            <a:endParaRPr lang="en-US" sz="1600" dirty="0" smtClean="0"/>
          </a:p>
          <a:p>
            <a:pPr>
              <a:lnSpc>
                <a:spcPct val="80000"/>
              </a:lnSpc>
              <a:buFontTx/>
              <a:buNone/>
            </a:pPr>
            <a:r>
              <a:rPr lang="en-US" sz="1600" dirty="0" smtClean="0"/>
              <a:t>JG:  I was a big fan of your products, but not now, when I saw what you guys wrote, I think I’m gonna stop buying them</a:t>
            </a:r>
          </a:p>
        </p:txBody>
      </p:sp>
      <p:sp>
        <p:nvSpPr>
          <p:cNvPr id="67590" name="Rectangle 6"/>
          <p:cNvSpPr>
            <a:spLocks noGrp="1" noChangeArrowheads="1"/>
          </p:cNvSpPr>
          <p:nvPr>
            <p:ph type="title"/>
          </p:nvPr>
        </p:nvSpPr>
        <p:spPr>
          <a:noFill/>
          <a:ln/>
        </p:spPr>
        <p:txBody>
          <a:bodyPr/>
          <a:lstStyle/>
          <a:p>
            <a:r>
              <a:rPr lang="en-US" sz="3600" dirty="0" smtClean="0"/>
              <a:t>When Good Conversations Go Bad</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43</a:t>
            </a:fld>
            <a:endParaRPr kumimoji="0" lang="en-US" dirty="0"/>
          </a:p>
        </p:txBody>
      </p:sp>
      <p:sp>
        <p:nvSpPr>
          <p:cNvPr id="7" name="Footer Placeholder 6"/>
          <p:cNvSpPr>
            <a:spLocks noGrp="1"/>
          </p:cNvSpPr>
          <p:nvPr>
            <p:ph type="ftr" sz="quarter" idx="11"/>
          </p:nvPr>
        </p:nvSpPr>
        <p:spPr/>
        <p:txBody>
          <a:bodyPr/>
          <a:lstStyle/>
          <a:p>
            <a:r>
              <a:rPr kumimoji="0" lang="en-US" dirty="0" smtClean="0"/>
              <a:t>(C) 2011, Jacka &amp; Scott</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75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9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59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5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Rectangle 7"/>
          <p:cNvSpPr>
            <a:spLocks noGrp="1" noChangeArrowheads="1"/>
          </p:cNvSpPr>
          <p:nvPr>
            <p:ph idx="1"/>
          </p:nvPr>
        </p:nvSpPr>
        <p:spPr>
          <a:noFill/>
          <a:ln/>
        </p:spPr>
        <p:txBody>
          <a:bodyPr>
            <a:normAutofit lnSpcReduction="10000"/>
          </a:bodyPr>
          <a:lstStyle/>
          <a:p>
            <a:pPr>
              <a:lnSpc>
                <a:spcPct val="80000"/>
              </a:lnSpc>
              <a:buFontTx/>
              <a:buNone/>
            </a:pPr>
            <a:r>
              <a:rPr lang="en-US" sz="1600" dirty="0" smtClean="0"/>
              <a:t>MK:  Your attitude as a corporate representative is a disgrace!</a:t>
            </a:r>
          </a:p>
          <a:p>
            <a:pPr>
              <a:lnSpc>
                <a:spcPct val="80000"/>
              </a:lnSpc>
              <a:buFontTx/>
              <a:buNone/>
            </a:pPr>
            <a:endParaRPr lang="en-US" sz="1600" dirty="0" smtClean="0"/>
          </a:p>
          <a:p>
            <a:pPr>
              <a:lnSpc>
                <a:spcPct val="80000"/>
              </a:lnSpc>
              <a:buFontTx/>
              <a:buNone/>
            </a:pPr>
            <a:r>
              <a:rPr lang="en-US" sz="1600" dirty="0" smtClean="0"/>
              <a:t>HC:  I’d like to know if the person writing the comments for nestle, actually has the backing from Nestle?  I doubt it.  Even a dumb ass company like them would get such an idiot to be their public voice.</a:t>
            </a:r>
          </a:p>
          <a:p>
            <a:pPr>
              <a:lnSpc>
                <a:spcPct val="80000"/>
              </a:lnSpc>
              <a:buFontTx/>
              <a:buNone/>
            </a:pPr>
            <a:endParaRPr lang="en-US" sz="1600" dirty="0" smtClean="0"/>
          </a:p>
          <a:p>
            <a:pPr>
              <a:lnSpc>
                <a:spcPct val="80000"/>
              </a:lnSpc>
              <a:buFontTx/>
              <a:buNone/>
            </a:pPr>
            <a:r>
              <a:rPr lang="en-US" sz="1600" dirty="0" smtClean="0"/>
              <a:t>Nestle:  I think you missed out the ‘not’ there, Helen</a:t>
            </a:r>
          </a:p>
          <a:p>
            <a:pPr>
              <a:lnSpc>
                <a:spcPct val="80000"/>
              </a:lnSpc>
              <a:buFontTx/>
              <a:buNone/>
            </a:pPr>
            <a:endParaRPr lang="en-US" sz="1600" dirty="0" smtClean="0"/>
          </a:p>
          <a:p>
            <a:pPr>
              <a:lnSpc>
                <a:spcPct val="80000"/>
              </a:lnSpc>
              <a:buFontTx/>
              <a:buNone/>
            </a:pPr>
            <a:r>
              <a:rPr lang="en-US" sz="1600" dirty="0" smtClean="0"/>
              <a:t>HC:  Yes well I’m lacking in the first morning NOT NESTLE coffee.  I think you missed your manners in your comments.</a:t>
            </a:r>
          </a:p>
          <a:p>
            <a:pPr>
              <a:lnSpc>
                <a:spcPct val="80000"/>
              </a:lnSpc>
              <a:buFontTx/>
              <a:buNone/>
            </a:pPr>
            <a:endParaRPr lang="en-US" sz="1600" dirty="0" smtClean="0"/>
          </a:p>
          <a:p>
            <a:pPr>
              <a:lnSpc>
                <a:spcPct val="80000"/>
              </a:lnSpc>
              <a:buFontTx/>
              <a:buNone/>
            </a:pPr>
            <a:r>
              <a:rPr lang="en-US" sz="1600" dirty="0" smtClean="0"/>
              <a:t>MK:  I’m not sure why you dislike the molding of your kitkat logo into “killer” I personally think it’s quite catchy</a:t>
            </a:r>
          </a:p>
          <a:p>
            <a:pPr>
              <a:lnSpc>
                <a:spcPct val="80000"/>
              </a:lnSpc>
              <a:buFontTx/>
              <a:buNone/>
            </a:pPr>
            <a:endParaRPr lang="en-US" sz="1600" dirty="0" smtClean="0"/>
          </a:p>
          <a:p>
            <a:pPr>
              <a:lnSpc>
                <a:spcPct val="80000"/>
              </a:lnSpc>
              <a:buFontTx/>
              <a:buNone/>
            </a:pPr>
            <a:r>
              <a:rPr lang="en-US" sz="1600" dirty="0" smtClean="0"/>
              <a:t>Nestle:  Matt, you could start here:  http//marketing.about.com/cs/brandmktg/a/watisbranding.htm</a:t>
            </a:r>
          </a:p>
          <a:p>
            <a:pPr>
              <a:lnSpc>
                <a:spcPct val="80000"/>
              </a:lnSpc>
              <a:buFontTx/>
              <a:buNone/>
            </a:pPr>
            <a:endParaRPr lang="en-US" sz="1600" dirty="0" smtClean="0"/>
          </a:p>
        </p:txBody>
      </p:sp>
      <p:sp>
        <p:nvSpPr>
          <p:cNvPr id="68614" name="Rectangle 6"/>
          <p:cNvSpPr>
            <a:spLocks noGrp="1" noChangeArrowheads="1"/>
          </p:cNvSpPr>
          <p:nvPr>
            <p:ph type="title"/>
          </p:nvPr>
        </p:nvSpPr>
        <p:spPr>
          <a:noFill/>
          <a:ln/>
        </p:spPr>
        <p:txBody>
          <a:bodyPr/>
          <a:lstStyle/>
          <a:p>
            <a:r>
              <a:rPr lang="en-US" sz="3600" dirty="0" smtClean="0"/>
              <a:t>When Good Conversations Go Bad</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44</a:t>
            </a:fld>
            <a:endParaRPr kumimoji="0" lang="en-US" dirty="0"/>
          </a:p>
        </p:txBody>
      </p:sp>
      <p:sp>
        <p:nvSpPr>
          <p:cNvPr id="7" name="Footer Placeholder 6"/>
          <p:cNvSpPr>
            <a:spLocks noGrp="1"/>
          </p:cNvSpPr>
          <p:nvPr>
            <p:ph type="ftr" sz="quarter" idx="11"/>
          </p:nvPr>
        </p:nvSpPr>
        <p:spPr/>
        <p:txBody>
          <a:bodyPr/>
          <a:lstStyle/>
          <a:p>
            <a:r>
              <a:rPr kumimoji="0" lang="en-US" dirty="0" smtClean="0"/>
              <a:t>(C) 2011, Jacka &amp; Scott</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6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61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6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7"/>
          <p:cNvSpPr>
            <a:spLocks noGrp="1" noChangeArrowheads="1"/>
          </p:cNvSpPr>
          <p:nvPr>
            <p:ph idx="1"/>
          </p:nvPr>
        </p:nvSpPr>
        <p:spPr>
          <a:noFill/>
          <a:ln/>
        </p:spPr>
        <p:txBody>
          <a:bodyPr/>
          <a:lstStyle/>
          <a:p>
            <a:pPr>
              <a:lnSpc>
                <a:spcPct val="80000"/>
              </a:lnSpc>
              <a:buFontTx/>
              <a:buNone/>
            </a:pPr>
            <a:r>
              <a:rPr lang="en-US" sz="1600" dirty="0" smtClean="0"/>
              <a:t>HC:  Well, that about sums you up.  I just think Nestle would deal with public relations in a more professional manner.  So while it’s fun arguing the toss with you on here, and it works well as publicity for our cause, the messages don’t actually get to Nestle</a:t>
            </a:r>
          </a:p>
          <a:p>
            <a:pPr>
              <a:lnSpc>
                <a:spcPct val="80000"/>
              </a:lnSpc>
              <a:buFontTx/>
              <a:buNone/>
            </a:pPr>
            <a:endParaRPr lang="en-US" sz="1600" dirty="0" smtClean="0"/>
          </a:p>
          <a:p>
            <a:pPr>
              <a:lnSpc>
                <a:spcPct val="80000"/>
              </a:lnSpc>
              <a:buFontTx/>
              <a:buNone/>
            </a:pPr>
            <a:r>
              <a:rPr lang="en-US" sz="1600" dirty="0" smtClean="0"/>
              <a:t>HZ:  Is a nestle rep running this page?????</a:t>
            </a:r>
          </a:p>
          <a:p>
            <a:pPr>
              <a:lnSpc>
                <a:spcPct val="80000"/>
              </a:lnSpc>
              <a:buFontTx/>
              <a:buNone/>
            </a:pPr>
            <a:endParaRPr lang="en-US" sz="1600" dirty="0" smtClean="0"/>
          </a:p>
          <a:p>
            <a:pPr>
              <a:lnSpc>
                <a:spcPct val="80000"/>
              </a:lnSpc>
              <a:buFontTx/>
              <a:buNone/>
            </a:pPr>
            <a:r>
              <a:rPr lang="en-US" sz="1600" dirty="0" smtClean="0"/>
              <a:t>Nestle:  We welcome debate – from any opinion.  It helps us to know what people think and feel.</a:t>
            </a:r>
          </a:p>
          <a:p>
            <a:pPr>
              <a:lnSpc>
                <a:spcPct val="80000"/>
              </a:lnSpc>
              <a:buFontTx/>
              <a:buNone/>
            </a:pPr>
            <a:endParaRPr lang="en-US" sz="1600" dirty="0" smtClean="0"/>
          </a:p>
          <a:p>
            <a:pPr>
              <a:lnSpc>
                <a:spcPct val="80000"/>
              </a:lnSpc>
              <a:buFontTx/>
              <a:buNone/>
            </a:pPr>
            <a:r>
              <a:rPr lang="en-US" sz="1600" dirty="0" smtClean="0"/>
              <a:t>TR:  “So, let’s see, we have to be well-mannered all the time but it’s perfectly acceptable to refer to us as everything from idiots right the way down to sons of satan with a few obscenities and strange sexual practices thrown in?”  Actually, yes – strange though it may sound to you.  As someone earlier said – you need to read the Cluetrain Manifesto to find out why – social media 101…</a:t>
            </a:r>
          </a:p>
          <a:p>
            <a:pPr>
              <a:lnSpc>
                <a:spcPct val="80000"/>
              </a:lnSpc>
              <a:buFontTx/>
              <a:buNone/>
            </a:pPr>
            <a:endParaRPr lang="en-US" sz="1600" dirty="0" smtClean="0"/>
          </a:p>
          <a:p>
            <a:pPr>
              <a:lnSpc>
                <a:spcPct val="80000"/>
              </a:lnSpc>
              <a:buFontTx/>
              <a:buNone/>
            </a:pPr>
            <a:r>
              <a:rPr lang="en-US" sz="1600" dirty="0" smtClean="0"/>
              <a:t>FS:  I’m not using your logo…You deleted my comment anyway…</a:t>
            </a:r>
          </a:p>
        </p:txBody>
      </p:sp>
      <p:sp>
        <p:nvSpPr>
          <p:cNvPr id="69638" name="Rectangle 6"/>
          <p:cNvSpPr>
            <a:spLocks noGrp="1" noChangeArrowheads="1"/>
          </p:cNvSpPr>
          <p:nvPr>
            <p:ph type="title"/>
          </p:nvPr>
        </p:nvSpPr>
        <p:spPr>
          <a:noFill/>
          <a:ln/>
        </p:spPr>
        <p:txBody>
          <a:bodyPr/>
          <a:lstStyle/>
          <a:p>
            <a:r>
              <a:rPr lang="en-US" sz="3600" dirty="0" smtClean="0"/>
              <a:t>When Good Conversations Go Bad</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45</a:t>
            </a:fld>
            <a:endParaRPr kumimoji="0" lang="en-US" dirty="0"/>
          </a:p>
        </p:txBody>
      </p:sp>
      <p:sp>
        <p:nvSpPr>
          <p:cNvPr id="7" name="Footer Placeholder 6"/>
          <p:cNvSpPr>
            <a:spLocks noGrp="1"/>
          </p:cNvSpPr>
          <p:nvPr>
            <p:ph type="ftr" sz="quarter" idx="11"/>
          </p:nvPr>
        </p:nvSpPr>
        <p:spPr/>
        <p:txBody>
          <a:bodyPr/>
          <a:lstStyle/>
          <a:p>
            <a:r>
              <a:rPr kumimoji="0" lang="en-US" dirty="0" smtClean="0"/>
              <a:t>(C) 2011, Jacka &amp; Scott</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6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3" name="Rectangle 7"/>
          <p:cNvSpPr>
            <a:spLocks noGrp="1" noChangeArrowheads="1"/>
          </p:cNvSpPr>
          <p:nvPr>
            <p:ph idx="1"/>
          </p:nvPr>
        </p:nvSpPr>
        <p:spPr>
          <a:xfrm>
            <a:off x="685800" y="2212975"/>
            <a:ext cx="7772400" cy="3081338"/>
          </a:xfrm>
          <a:noFill/>
          <a:ln/>
        </p:spPr>
        <p:txBody>
          <a:bodyPr>
            <a:normAutofit lnSpcReduction="10000"/>
          </a:bodyPr>
          <a:lstStyle/>
          <a:p>
            <a:pPr>
              <a:lnSpc>
                <a:spcPct val="80000"/>
              </a:lnSpc>
              <a:buFontTx/>
              <a:buNone/>
            </a:pPr>
            <a:r>
              <a:rPr lang="en-US" sz="1600" dirty="0" smtClean="0"/>
              <a:t>AB:  I have already PDF’d the page.  Twitter is going off about this conversation mainly because the curator is so rude.</a:t>
            </a:r>
          </a:p>
          <a:p>
            <a:pPr>
              <a:lnSpc>
                <a:spcPct val="80000"/>
              </a:lnSpc>
              <a:buFontTx/>
              <a:buNone/>
            </a:pPr>
            <a:endParaRPr lang="en-US" sz="1600" dirty="0" smtClean="0"/>
          </a:p>
          <a:p>
            <a:pPr>
              <a:lnSpc>
                <a:spcPct val="80000"/>
              </a:lnSpc>
              <a:buFontTx/>
              <a:buNone/>
            </a:pPr>
            <a:r>
              <a:rPr lang="en-US" sz="1600" dirty="0" smtClean="0"/>
              <a:t>NP:  ‘It’s our page, we set the rules, it was ever thus.”  LOL.  Thanks for the object lesson on how to suck at Web2.0.  Bravo.</a:t>
            </a:r>
          </a:p>
          <a:p>
            <a:pPr>
              <a:lnSpc>
                <a:spcPct val="80000"/>
              </a:lnSpc>
              <a:buFontTx/>
              <a:buNone/>
            </a:pPr>
            <a:endParaRPr lang="en-US" sz="1600" dirty="0" smtClean="0"/>
          </a:p>
          <a:p>
            <a:pPr>
              <a:lnSpc>
                <a:spcPct val="80000"/>
              </a:lnSpc>
              <a:buFontTx/>
              <a:buNone/>
            </a:pPr>
            <a:r>
              <a:rPr lang="en-US" sz="1600" dirty="0" smtClean="0"/>
              <a:t>AG:  Hey Nestle, this is the internet you *****…ALL YOUR BASE BELONG TO US</a:t>
            </a:r>
          </a:p>
          <a:p>
            <a:pPr>
              <a:lnSpc>
                <a:spcPct val="80000"/>
              </a:lnSpc>
              <a:buFontTx/>
              <a:buNone/>
            </a:pPr>
            <a:endParaRPr lang="en-US" sz="1600" dirty="0" smtClean="0"/>
          </a:p>
          <a:p>
            <a:pPr>
              <a:lnSpc>
                <a:spcPct val="80000"/>
              </a:lnSpc>
              <a:buFontTx/>
              <a:buNone/>
            </a:pPr>
            <a:r>
              <a:rPr lang="en-US" sz="1600" dirty="0" smtClean="0"/>
              <a:t>RA:  You know Nestle…in the latest marketing week they even talk about turning negative press into something positive, eg. M&amp;S ‘we booboo’d’ campaign and the ultimate example of skoda.  I think you’re kind of missing the point of social media here.</a:t>
            </a:r>
          </a:p>
        </p:txBody>
      </p:sp>
      <p:sp>
        <p:nvSpPr>
          <p:cNvPr id="70662" name="Rectangle 6"/>
          <p:cNvSpPr>
            <a:spLocks noGrp="1" noChangeArrowheads="1"/>
          </p:cNvSpPr>
          <p:nvPr>
            <p:ph type="title"/>
          </p:nvPr>
        </p:nvSpPr>
        <p:spPr>
          <a:noFill/>
          <a:ln/>
        </p:spPr>
        <p:txBody>
          <a:bodyPr/>
          <a:lstStyle/>
          <a:p>
            <a:r>
              <a:rPr lang="en-US" sz="3600" dirty="0" smtClean="0"/>
              <a:t>When Good Conversations Go Bad</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46</a:t>
            </a:fld>
            <a:endParaRPr kumimoji="0" lang="en-US" dirty="0"/>
          </a:p>
        </p:txBody>
      </p:sp>
      <p:sp>
        <p:nvSpPr>
          <p:cNvPr id="7" name="Footer Placeholder 6"/>
          <p:cNvSpPr>
            <a:spLocks noGrp="1"/>
          </p:cNvSpPr>
          <p:nvPr>
            <p:ph type="ftr" sz="quarter" idx="11"/>
          </p:nvPr>
        </p:nvSpPr>
        <p:spPr/>
        <p:txBody>
          <a:bodyPr/>
          <a:lstStyle/>
          <a:p>
            <a:r>
              <a:rPr kumimoji="0" lang="en-US" dirty="0" smtClean="0"/>
              <a:t>(C) 2011, Jacka &amp; Scott</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6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Rectangle 7"/>
          <p:cNvSpPr>
            <a:spLocks noGrp="1" noChangeArrowheads="1"/>
          </p:cNvSpPr>
          <p:nvPr>
            <p:ph idx="1"/>
          </p:nvPr>
        </p:nvSpPr>
        <p:spPr>
          <a:noFill/>
          <a:ln/>
        </p:spPr>
        <p:txBody>
          <a:bodyPr/>
          <a:lstStyle/>
          <a:p>
            <a:pPr>
              <a:lnSpc>
                <a:spcPct val="80000"/>
              </a:lnSpc>
              <a:buFontTx/>
              <a:buNone/>
            </a:pPr>
            <a:r>
              <a:rPr lang="en-US" sz="1600" dirty="0" smtClean="0"/>
              <a:t>DD:  What a total train wreck.  Sorry Nestle, but you really don’t seem to get it do you?  Social media provides you with an opportunity to engage with your customers – to listen to them, to show that you actually care about ethical issues in business.  Sadly it seems you have precisely the opposite attitude and seem determined to be as aggressive, patronising and corporatist as you can.  And practically guaranteed that folks will now start shunning your products.</a:t>
            </a:r>
          </a:p>
          <a:p>
            <a:pPr>
              <a:lnSpc>
                <a:spcPct val="80000"/>
              </a:lnSpc>
              <a:buFontTx/>
              <a:buNone/>
            </a:pPr>
            <a:endParaRPr lang="en-US" sz="1600" dirty="0" smtClean="0"/>
          </a:p>
          <a:p>
            <a:pPr>
              <a:lnSpc>
                <a:spcPct val="80000"/>
              </a:lnSpc>
              <a:buFontTx/>
              <a:buNone/>
            </a:pPr>
            <a:r>
              <a:rPr lang="en-US" sz="1600" dirty="0" smtClean="0"/>
              <a:t>BT:  This is such a great case study of how not to do social media – all companies thinking of jumping on the social media bandwagon without considering the type of public conversations people are dying to have about your brand be warned!</a:t>
            </a:r>
          </a:p>
          <a:p>
            <a:pPr>
              <a:lnSpc>
                <a:spcPct val="80000"/>
              </a:lnSpc>
              <a:buFontTx/>
              <a:buNone/>
            </a:pPr>
            <a:endParaRPr lang="en-US" sz="1600" dirty="0" smtClean="0"/>
          </a:p>
          <a:p>
            <a:pPr>
              <a:lnSpc>
                <a:spcPct val="80000"/>
              </a:lnSpc>
              <a:buFontTx/>
              <a:buNone/>
            </a:pPr>
            <a:r>
              <a:rPr lang="en-US" sz="1600" dirty="0" smtClean="0"/>
              <a:t>CB:  As someone who runs Facebook pages for brands I was astonished by the approach of Nestle in this instance.  Surely Nestle know you don’t get into a dispute such as this in a public forum?  If a customer has your logo on display you should be delighted at the fact that they are embracing your brand.  The divisive attitude from Nestle is also bizarre…I think the Nestle press office should be made aware of this.  If these posts have the buy in of the press office…o dear</a:t>
            </a:r>
          </a:p>
        </p:txBody>
      </p:sp>
      <p:sp>
        <p:nvSpPr>
          <p:cNvPr id="71686" name="Rectangle 6"/>
          <p:cNvSpPr>
            <a:spLocks noGrp="1" noChangeArrowheads="1"/>
          </p:cNvSpPr>
          <p:nvPr>
            <p:ph type="title"/>
          </p:nvPr>
        </p:nvSpPr>
        <p:spPr>
          <a:noFill/>
          <a:ln/>
        </p:spPr>
        <p:txBody>
          <a:bodyPr/>
          <a:lstStyle/>
          <a:p>
            <a:r>
              <a:rPr lang="en-US" sz="3600" dirty="0" smtClean="0"/>
              <a:t>When Good Conversations Go Bad</a:t>
            </a: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47</a:t>
            </a:fld>
            <a:endParaRPr kumimoji="0" lang="en-US" dirty="0"/>
          </a:p>
        </p:txBody>
      </p:sp>
      <p:sp>
        <p:nvSpPr>
          <p:cNvPr id="7" name="Footer Placeholder 6"/>
          <p:cNvSpPr>
            <a:spLocks noGrp="1"/>
          </p:cNvSpPr>
          <p:nvPr>
            <p:ph type="ftr" sz="quarter" idx="11"/>
          </p:nvPr>
        </p:nvSpPr>
        <p:spPr/>
        <p:txBody>
          <a:bodyPr/>
          <a:lstStyle/>
          <a:p>
            <a:r>
              <a:rPr kumimoji="0" lang="en-US" dirty="0" smtClean="0"/>
              <a:t>(C) 2011, Jacka &amp; Scott</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6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77500" lnSpcReduction="20000"/>
          </a:bodyPr>
          <a:lstStyle/>
          <a:p>
            <a:pPr>
              <a:buNone/>
            </a:pPr>
            <a:r>
              <a:rPr lang="en-US" dirty="0" smtClean="0"/>
              <a:t>Value-adding metrics are those that show an activity is successfully helping the organization achieve its objectives.</a:t>
            </a:r>
          </a:p>
          <a:p>
            <a:pPr>
              <a:buNone/>
            </a:pPr>
            <a:r>
              <a:rPr lang="en-US" dirty="0" smtClean="0"/>
              <a:t> </a:t>
            </a:r>
          </a:p>
          <a:p>
            <a:pPr lvl="1">
              <a:buNone/>
            </a:pPr>
            <a:r>
              <a:rPr lang="en-US" dirty="0" smtClean="0"/>
              <a:t>“We have successfully achieved our objective of having one million followers on Facebook!”</a:t>
            </a:r>
          </a:p>
          <a:p>
            <a:pPr lvl="1">
              <a:buNone/>
            </a:pPr>
            <a:r>
              <a:rPr lang="en-US" dirty="0" smtClean="0"/>
              <a:t> </a:t>
            </a:r>
          </a:p>
          <a:p>
            <a:pPr lvl="1">
              <a:buNone/>
            </a:pPr>
            <a:r>
              <a:rPr lang="en-US" dirty="0" smtClean="0"/>
              <a:t>“There have been 60,000 page views on our new website!!”</a:t>
            </a:r>
          </a:p>
          <a:p>
            <a:pPr lvl="1">
              <a:buNone/>
            </a:pPr>
            <a:r>
              <a:rPr lang="en-US" dirty="0" smtClean="0"/>
              <a:t> </a:t>
            </a:r>
          </a:p>
          <a:p>
            <a:pPr lvl="1">
              <a:buNone/>
            </a:pPr>
            <a:r>
              <a:rPr lang="en-US" dirty="0" smtClean="0"/>
              <a:t>“Our most recent Tweet on new product development was retweeted by half our followers!!!”</a:t>
            </a:r>
          </a:p>
          <a:p>
            <a:pPr lvl="1">
              <a:buNone/>
            </a:pPr>
            <a:r>
              <a:rPr lang="en-US" dirty="0" smtClean="0"/>
              <a:t> </a:t>
            </a:r>
          </a:p>
          <a:p>
            <a:pPr lvl="1">
              <a:buNone/>
            </a:pPr>
            <a:r>
              <a:rPr lang="en-US" dirty="0" smtClean="0"/>
              <a:t>“We have obtained 75 applications through LinkedIn!!!!”</a:t>
            </a:r>
          </a:p>
        </p:txBody>
      </p:sp>
      <p:sp>
        <p:nvSpPr>
          <p:cNvPr id="3" name="Title 2"/>
          <p:cNvSpPr>
            <a:spLocks noGrp="1"/>
          </p:cNvSpPr>
          <p:nvPr>
            <p:ph type="title"/>
          </p:nvPr>
        </p:nvSpPr>
        <p:spPr/>
        <p:txBody>
          <a:bodyPr>
            <a:normAutofit fontScale="90000"/>
          </a:bodyPr>
          <a:lstStyle/>
          <a:p>
            <a:r>
              <a:rPr lang="en-US" dirty="0" smtClean="0"/>
              <a:t>Measuring – Value-Added Metrics</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r>
              <a:rPr lang="en-US" dirty="0" smtClean="0"/>
              <a:t>What are the objectives for your organization?</a:t>
            </a:r>
          </a:p>
          <a:p>
            <a:pPr>
              <a:buNone/>
            </a:pPr>
            <a:r>
              <a:rPr lang="en-US" dirty="0" smtClean="0"/>
              <a:t> </a:t>
            </a:r>
          </a:p>
          <a:p>
            <a:pPr>
              <a:buNone/>
            </a:pPr>
            <a:r>
              <a:rPr lang="en-US" dirty="0" smtClean="0"/>
              <a:t>What are the metrics used for your department?</a:t>
            </a:r>
          </a:p>
          <a:p>
            <a:pPr>
              <a:buNone/>
            </a:pPr>
            <a:r>
              <a:rPr lang="en-US" dirty="0" smtClean="0"/>
              <a:t> </a:t>
            </a:r>
          </a:p>
          <a:p>
            <a:pPr>
              <a:buNone/>
            </a:pPr>
            <a:r>
              <a:rPr lang="en-US" dirty="0" smtClean="0"/>
              <a:t>How might these be aligned more strongly?</a:t>
            </a:r>
          </a:p>
        </p:txBody>
      </p:sp>
      <p:sp>
        <p:nvSpPr>
          <p:cNvPr id="3" name="Title 2"/>
          <p:cNvSpPr>
            <a:spLocks noGrp="1"/>
          </p:cNvSpPr>
          <p:nvPr>
            <p:ph type="title"/>
          </p:nvPr>
        </p:nvSpPr>
        <p:spPr/>
        <p:txBody>
          <a:bodyPr>
            <a:normAutofit fontScale="90000"/>
          </a:bodyPr>
          <a:lstStyle/>
          <a:p>
            <a:r>
              <a:rPr lang="en-US" dirty="0" smtClean="0"/>
              <a:t>Activity:</a:t>
            </a:r>
            <a:br>
              <a:rPr lang="en-US" dirty="0" smtClean="0"/>
            </a:br>
            <a:r>
              <a:rPr lang="en-US" dirty="0" smtClean="0"/>
              <a:t>Building Value-Added Metrics</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a:t>
            </a:r>
            <a:br>
              <a:rPr lang="en-US" dirty="0" smtClean="0"/>
            </a:br>
            <a:r>
              <a:rPr lang="en-US" dirty="0" smtClean="0"/>
              <a:t>Social Media Defined</a:t>
            </a:r>
            <a:endParaRPr lang="en-US" dirty="0"/>
          </a:p>
        </p:txBody>
      </p:sp>
      <p:sp>
        <p:nvSpPr>
          <p:cNvPr id="3"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dirty="0" smtClean="0"/>
          </a:p>
          <a:p>
            <a:pPr lvl="0"/>
            <a:r>
              <a:rPr lang="en-US" dirty="0" smtClean="0"/>
              <a:t>Brand Recognition and Awareness</a:t>
            </a:r>
          </a:p>
          <a:p>
            <a:pPr lvl="0"/>
            <a:r>
              <a:rPr lang="en-US" dirty="0" smtClean="0"/>
              <a:t>Customer Service</a:t>
            </a:r>
          </a:p>
          <a:p>
            <a:pPr lvl="0"/>
            <a:r>
              <a:rPr lang="en-US" dirty="0" smtClean="0"/>
              <a:t>Human Resources</a:t>
            </a:r>
          </a:p>
          <a:p>
            <a:pPr lvl="0"/>
            <a:r>
              <a:rPr lang="en-US" dirty="0" smtClean="0"/>
              <a:t>Innovation</a:t>
            </a:r>
          </a:p>
          <a:p>
            <a:pPr lvl="0"/>
            <a:r>
              <a:rPr lang="en-US" dirty="0" smtClean="0"/>
              <a:t>Sales and Marketing</a:t>
            </a:r>
          </a:p>
        </p:txBody>
      </p:sp>
      <p:sp>
        <p:nvSpPr>
          <p:cNvPr id="3" name="Title 2"/>
          <p:cNvSpPr>
            <a:spLocks noGrp="1"/>
          </p:cNvSpPr>
          <p:nvPr>
            <p:ph type="title"/>
          </p:nvPr>
        </p:nvSpPr>
        <p:spPr/>
        <p:txBody>
          <a:bodyPr>
            <a:normAutofit fontScale="90000"/>
          </a:bodyPr>
          <a:lstStyle/>
          <a:p>
            <a:r>
              <a:rPr lang="en-US" dirty="0" smtClean="0"/>
              <a:t>Social Media Metrics – What is it We Want to Measure?</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6</a:t>
            </a:r>
            <a:br>
              <a:rPr lang="en-US" dirty="0" smtClean="0"/>
            </a:br>
            <a:r>
              <a:rPr lang="en-US" dirty="0" smtClean="0"/>
              <a:t>Social Media Risks</a:t>
            </a:r>
            <a:endParaRPr lang="en-US" dirty="0"/>
          </a:p>
        </p:txBody>
      </p:sp>
      <p:sp>
        <p:nvSpPr>
          <p:cNvPr id="3" name="Footer Placeholder 2"/>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290513" y="290513"/>
            <a:ext cx="8640762" cy="5659437"/>
          </a:xfrm>
          <a:prstGeom prst="rect">
            <a:avLst/>
          </a:prstGeom>
          <a:solidFill>
            <a:schemeClr val="tx1"/>
          </a:solidFill>
          <a:ln w="9525">
            <a:solidFill>
              <a:schemeClr val="tx1"/>
            </a:solidFill>
            <a:round/>
            <a:headEnd/>
            <a:tailEnd/>
          </a:ln>
        </p:spPr>
        <p:txBody>
          <a:bodyPr/>
          <a:lstStyle/>
          <a:p>
            <a:pPr algn="ctr" eaLnBrk="0" hangingPunct="0"/>
            <a:endParaRPr lang="en-US"/>
          </a:p>
        </p:txBody>
      </p:sp>
      <p:sp>
        <p:nvSpPr>
          <p:cNvPr id="56323" name="Rectangle 2"/>
          <p:cNvSpPr>
            <a:spLocks noGrp="1" noChangeArrowheads="1"/>
          </p:cNvSpPr>
          <p:nvPr>
            <p:ph type="title"/>
          </p:nvPr>
        </p:nvSpPr>
        <p:spPr>
          <a:xfrm>
            <a:off x="685800" y="2857500"/>
            <a:ext cx="7772400" cy="1143000"/>
          </a:xfrm>
        </p:spPr>
        <p:txBody>
          <a:bodyPr/>
          <a:lstStyle/>
          <a:p>
            <a:r>
              <a:rPr lang="en-US" smtClean="0">
                <a:latin typeface="Calibri" pitchFamily="34" charset="0"/>
                <a:ea typeface="ＭＳ Ｐゴシック" pitchFamily="1" charset="-128"/>
                <a:cs typeface="Calibri" pitchFamily="34" charset="0"/>
              </a:rPr>
              <a:t>This can create a major disconnect</a:t>
            </a:r>
          </a:p>
        </p:txBody>
      </p:sp>
      <p:pic>
        <p:nvPicPr>
          <p:cNvPr id="56324" name="Picture 3" descr="disconnect"/>
          <p:cNvPicPr>
            <a:picLocks noChangeAspect="1" noChangeArrowheads="1"/>
          </p:cNvPicPr>
          <p:nvPr/>
        </p:nvPicPr>
        <p:blipFill>
          <a:blip r:embed="rId3"/>
          <a:srcRect l="879" t="1263" r="1108" b="1668"/>
          <a:stretch>
            <a:fillRect/>
          </a:stretch>
        </p:blipFill>
        <p:spPr bwMode="auto">
          <a:xfrm>
            <a:off x="538163" y="344488"/>
            <a:ext cx="8104187" cy="5411787"/>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5"/>
          <p:cNvSpPr>
            <a:spLocks noChangeArrowheads="1"/>
          </p:cNvSpPr>
          <p:nvPr/>
        </p:nvSpPr>
        <p:spPr bwMode="auto">
          <a:xfrm>
            <a:off x="290513" y="290513"/>
            <a:ext cx="8640762" cy="5659437"/>
          </a:xfrm>
          <a:prstGeom prst="rect">
            <a:avLst/>
          </a:prstGeom>
          <a:solidFill>
            <a:schemeClr val="tx1"/>
          </a:solidFill>
          <a:ln w="9525">
            <a:solidFill>
              <a:schemeClr val="tx1"/>
            </a:solidFill>
            <a:round/>
            <a:headEnd/>
            <a:tailEnd/>
          </a:ln>
        </p:spPr>
        <p:txBody>
          <a:bodyPr/>
          <a:lstStyle/>
          <a:p>
            <a:pPr algn="ctr" eaLnBrk="0" hangingPunct="0"/>
            <a:endParaRPr lang="en-US"/>
          </a:p>
        </p:txBody>
      </p:sp>
      <p:sp>
        <p:nvSpPr>
          <p:cNvPr id="57347" name="Rectangle 2"/>
          <p:cNvSpPr>
            <a:spLocks noGrp="1" noChangeArrowheads="1"/>
          </p:cNvSpPr>
          <p:nvPr>
            <p:ph type="title"/>
          </p:nvPr>
        </p:nvSpPr>
        <p:spPr/>
        <p:txBody>
          <a:bodyPr/>
          <a:lstStyle/>
          <a:p>
            <a:endParaRPr lang="en-US" smtClean="0">
              <a:latin typeface="Calibri" pitchFamily="34" charset="0"/>
              <a:ea typeface="ＭＳ Ｐゴシック" pitchFamily="1" charset="-128"/>
              <a:cs typeface="Calibri" pitchFamily="34" charset="0"/>
            </a:endParaRPr>
          </a:p>
        </p:txBody>
      </p:sp>
      <p:sp>
        <p:nvSpPr>
          <p:cNvPr id="57348" name="Rectangle 3"/>
          <p:cNvSpPr>
            <a:spLocks noGrp="1" noChangeArrowheads="1"/>
          </p:cNvSpPr>
          <p:nvPr>
            <p:ph idx="1"/>
          </p:nvPr>
        </p:nvSpPr>
        <p:spPr/>
        <p:txBody>
          <a:bodyPr/>
          <a:lstStyle/>
          <a:p>
            <a:pPr>
              <a:buFont typeface="Arial" pitchFamily="34" charset="0"/>
              <a:buChar char="•"/>
            </a:pPr>
            <a:endParaRPr lang="en-US" smtClean="0">
              <a:latin typeface="Calibri" pitchFamily="34" charset="0"/>
              <a:ea typeface="ＭＳ Ｐゴシック" pitchFamily="1" charset="-128"/>
            </a:endParaRPr>
          </a:p>
        </p:txBody>
      </p:sp>
      <p:pic>
        <p:nvPicPr>
          <p:cNvPr id="331780" name="Picture 4" descr="audit"/>
          <p:cNvPicPr>
            <a:picLocks noChangeAspect="1" noChangeArrowheads="1"/>
          </p:cNvPicPr>
          <p:nvPr/>
        </p:nvPicPr>
        <p:blipFill>
          <a:blip r:embed="rId3"/>
          <a:srcRect/>
          <a:stretch>
            <a:fillRect/>
          </a:stretch>
        </p:blipFill>
        <p:spPr bwMode="auto">
          <a:xfrm>
            <a:off x="438150" y="361950"/>
            <a:ext cx="8267700" cy="5575300"/>
          </a:xfrm>
          <a:prstGeom prst="rect">
            <a:avLst/>
          </a:prstGeom>
          <a:noFill/>
          <a:ln w="9525">
            <a:noFill/>
            <a:miter lim="800000"/>
            <a:headEnd/>
            <a:tailEnd/>
          </a:ln>
        </p:spPr>
      </p:pic>
      <p:pic>
        <p:nvPicPr>
          <p:cNvPr id="331781" name="Picture 5" descr="logos"/>
          <p:cNvPicPr>
            <a:picLocks noChangeAspect="1" noChangeArrowheads="1"/>
          </p:cNvPicPr>
          <p:nvPr/>
        </p:nvPicPr>
        <p:blipFill>
          <a:blip r:embed="rId4"/>
          <a:srcRect/>
          <a:stretch>
            <a:fillRect/>
          </a:stretch>
        </p:blipFill>
        <p:spPr bwMode="auto">
          <a:xfrm>
            <a:off x="438150" y="387350"/>
            <a:ext cx="8267700" cy="5575300"/>
          </a:xfrm>
          <a:prstGeom prst="rect">
            <a:avLst/>
          </a:prstGeom>
          <a:noFill/>
          <a:ln w="9525">
            <a:noFill/>
            <a:miter lim="800000"/>
            <a:headEnd/>
            <a:tailEnd/>
          </a:ln>
        </p:spPr>
      </p:pic>
      <p:pic>
        <p:nvPicPr>
          <p:cNvPr id="331782" name="Picture 6" descr="strategy"/>
          <p:cNvPicPr>
            <a:picLocks noChangeAspect="1" noChangeArrowheads="1"/>
          </p:cNvPicPr>
          <p:nvPr/>
        </p:nvPicPr>
        <p:blipFill>
          <a:blip r:embed="rId5"/>
          <a:srcRect/>
          <a:stretch>
            <a:fillRect/>
          </a:stretch>
        </p:blipFill>
        <p:spPr bwMode="auto">
          <a:xfrm>
            <a:off x="438150" y="387350"/>
            <a:ext cx="8267700" cy="5575300"/>
          </a:xfrm>
          <a:prstGeom prst="rect">
            <a:avLst/>
          </a:prstGeom>
          <a:noFill/>
          <a:ln w="9525">
            <a:noFill/>
            <a:miter lim="800000"/>
            <a:headEnd/>
            <a:tailEnd/>
          </a:ln>
        </p:spPr>
      </p:pic>
      <p:pic>
        <p:nvPicPr>
          <p:cNvPr id="331783" name="Picture 7" descr="tactics"/>
          <p:cNvPicPr>
            <a:picLocks noChangeAspect="1" noChangeArrowheads="1"/>
          </p:cNvPicPr>
          <p:nvPr/>
        </p:nvPicPr>
        <p:blipFill>
          <a:blip r:embed="rId6"/>
          <a:srcRect/>
          <a:stretch>
            <a:fillRect/>
          </a:stretch>
        </p:blipFill>
        <p:spPr bwMode="auto">
          <a:xfrm>
            <a:off x="438150" y="387350"/>
            <a:ext cx="8267700" cy="5575300"/>
          </a:xfrm>
          <a:prstGeom prst="rect">
            <a:avLst/>
          </a:prstGeom>
          <a:noFill/>
          <a:ln w="9525">
            <a:noFill/>
            <a:miter lim="800000"/>
            <a:headEnd/>
            <a:tailEnd/>
          </a:ln>
        </p:spPr>
      </p:pic>
      <p:pic>
        <p:nvPicPr>
          <p:cNvPr id="331784" name="Picture 8" descr="metrics"/>
          <p:cNvPicPr>
            <a:picLocks noChangeAspect="1" noChangeArrowheads="1"/>
          </p:cNvPicPr>
          <p:nvPr/>
        </p:nvPicPr>
        <p:blipFill>
          <a:blip r:embed="rId7"/>
          <a:srcRect/>
          <a:stretch>
            <a:fillRect/>
          </a:stretch>
        </p:blipFill>
        <p:spPr bwMode="auto">
          <a:xfrm>
            <a:off x="438150" y="400050"/>
            <a:ext cx="8267700" cy="5575300"/>
          </a:xfrm>
          <a:prstGeom prst="rect">
            <a:avLst/>
          </a:prstGeom>
          <a:noFill/>
          <a:ln w="9525">
            <a:noFill/>
            <a:miter lim="800000"/>
            <a:headEnd/>
            <a:tailEnd/>
          </a:ln>
        </p:spPr>
      </p:pic>
      <p:pic>
        <p:nvPicPr>
          <p:cNvPr id="331785" name="Picture 9" descr="fans"/>
          <p:cNvPicPr>
            <a:picLocks noChangeAspect="1" noChangeArrowheads="1"/>
          </p:cNvPicPr>
          <p:nvPr/>
        </p:nvPicPr>
        <p:blipFill>
          <a:blip r:embed="rId8"/>
          <a:srcRect/>
          <a:stretch>
            <a:fillRect/>
          </a:stretch>
        </p:blipFill>
        <p:spPr bwMode="auto">
          <a:xfrm>
            <a:off x="438150" y="374650"/>
            <a:ext cx="8267700" cy="5575300"/>
          </a:xfrm>
          <a:prstGeom prst="rect">
            <a:avLst/>
          </a:prstGeom>
          <a:noFill/>
          <a:ln w="9525">
            <a:noFill/>
            <a:miter lim="800000"/>
            <a:headEnd/>
            <a:tailEnd/>
          </a:ln>
        </p:spPr>
      </p:pic>
      <p:pic>
        <p:nvPicPr>
          <p:cNvPr id="331786" name="Picture 10" descr="governance"/>
          <p:cNvPicPr>
            <a:picLocks noChangeAspect="1" noChangeArrowheads="1"/>
          </p:cNvPicPr>
          <p:nvPr/>
        </p:nvPicPr>
        <p:blipFill>
          <a:blip r:embed="rId9"/>
          <a:srcRect/>
          <a:stretch>
            <a:fillRect/>
          </a:stretch>
        </p:blipFill>
        <p:spPr bwMode="auto">
          <a:xfrm>
            <a:off x="438150" y="400050"/>
            <a:ext cx="8267700" cy="5575300"/>
          </a:xfrm>
          <a:prstGeom prst="rect">
            <a:avLst/>
          </a:prstGeom>
          <a:noFill/>
          <a:ln w="9525">
            <a:noFill/>
            <a:miter lim="800000"/>
            <a:headEnd/>
            <a:tailEnd/>
          </a:ln>
        </p:spPr>
      </p:pic>
      <p:pic>
        <p:nvPicPr>
          <p:cNvPr id="331787" name="Picture 11" descr="policy"/>
          <p:cNvPicPr>
            <a:picLocks noChangeAspect="1" noChangeArrowheads="1"/>
          </p:cNvPicPr>
          <p:nvPr/>
        </p:nvPicPr>
        <p:blipFill>
          <a:blip r:embed="rId10"/>
          <a:srcRect/>
          <a:stretch>
            <a:fillRect/>
          </a:stretch>
        </p:blipFill>
        <p:spPr bwMode="auto">
          <a:xfrm>
            <a:off x="438150" y="400050"/>
            <a:ext cx="8267700" cy="5575300"/>
          </a:xfrm>
          <a:prstGeom prst="rect">
            <a:avLst/>
          </a:prstGeom>
          <a:noFill/>
          <a:ln w="9525">
            <a:noFill/>
            <a:miter lim="800000"/>
            <a:headEnd/>
            <a:tailEnd/>
          </a:ln>
        </p:spPr>
      </p:pic>
      <p:pic>
        <p:nvPicPr>
          <p:cNvPr id="331788" name="Picture 12" descr="ftc"/>
          <p:cNvPicPr>
            <a:picLocks noChangeAspect="1" noChangeArrowheads="1"/>
          </p:cNvPicPr>
          <p:nvPr/>
        </p:nvPicPr>
        <p:blipFill>
          <a:blip r:embed="rId11"/>
          <a:srcRect/>
          <a:stretch>
            <a:fillRect/>
          </a:stretch>
        </p:blipFill>
        <p:spPr bwMode="auto">
          <a:xfrm>
            <a:off x="438150" y="387350"/>
            <a:ext cx="8267700" cy="5575300"/>
          </a:xfrm>
          <a:prstGeom prst="rect">
            <a:avLst/>
          </a:prstGeom>
          <a:noFill/>
          <a:ln w="9525">
            <a:noFill/>
            <a:miter lim="800000"/>
            <a:headEnd/>
            <a:tailEnd/>
          </a:ln>
        </p:spPr>
      </p:pic>
      <p:pic>
        <p:nvPicPr>
          <p:cNvPr id="331789" name="Picture 13" descr="61FTC"/>
          <p:cNvPicPr>
            <a:picLocks noChangeAspect="1" noChangeArrowheads="1"/>
          </p:cNvPicPr>
          <p:nvPr/>
        </p:nvPicPr>
        <p:blipFill>
          <a:blip r:embed="rId12"/>
          <a:srcRect/>
          <a:stretch>
            <a:fillRect/>
          </a:stretch>
        </p:blipFill>
        <p:spPr bwMode="auto">
          <a:xfrm>
            <a:off x="438150" y="387350"/>
            <a:ext cx="8267700" cy="5575300"/>
          </a:xfrm>
          <a:prstGeom prst="rect">
            <a:avLst/>
          </a:prstGeom>
          <a:noFill/>
          <a:ln w="9525">
            <a:noFill/>
            <a:miter lim="800000"/>
            <a:headEnd/>
            <a:tailEnd/>
          </a:ln>
        </p:spPr>
      </p:pic>
      <p:pic>
        <p:nvPicPr>
          <p:cNvPr id="331790" name="Picture 14" descr="risk"/>
          <p:cNvPicPr>
            <a:picLocks noChangeAspect="1" noChangeArrowheads="1"/>
          </p:cNvPicPr>
          <p:nvPr/>
        </p:nvPicPr>
        <p:blipFill>
          <a:blip r:embed="rId13"/>
          <a:srcRect/>
          <a:stretch>
            <a:fillRect/>
          </a:stretch>
        </p:blipFill>
        <p:spPr bwMode="auto">
          <a:xfrm>
            <a:off x="438150" y="400050"/>
            <a:ext cx="8267700" cy="5575300"/>
          </a:xfrm>
          <a:prstGeom prst="rect">
            <a:avLst/>
          </a:prstGeom>
          <a:noFill/>
          <a:ln w="9525">
            <a:noFill/>
            <a:miter lim="800000"/>
            <a:headEnd/>
            <a:tailEnd/>
          </a:ln>
        </p:spPr>
      </p:pic>
      <p:pic>
        <p:nvPicPr>
          <p:cNvPr id="331791" name="Picture 15" descr="success"/>
          <p:cNvPicPr>
            <a:picLocks noChangeAspect="1" noChangeArrowheads="1"/>
          </p:cNvPicPr>
          <p:nvPr/>
        </p:nvPicPr>
        <p:blipFill>
          <a:blip r:embed="rId14"/>
          <a:srcRect/>
          <a:stretch>
            <a:fillRect/>
          </a:stretch>
        </p:blipFill>
        <p:spPr bwMode="auto">
          <a:xfrm>
            <a:off x="438150" y="400050"/>
            <a:ext cx="8267700" cy="5575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31780"/>
                                        </p:tgtEl>
                                        <p:attrNameLst>
                                          <p:attrName>style.visibility</p:attrName>
                                        </p:attrNameLst>
                                      </p:cBhvr>
                                      <p:to>
                                        <p:strVal val="visible"/>
                                      </p:to>
                                    </p:set>
                                    <p:animEffect transition="in" filter="dissolve">
                                      <p:cBhvr>
                                        <p:cTn id="7" dur="1000"/>
                                        <p:tgtEl>
                                          <p:spTgt spid="331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31781"/>
                                        </p:tgtEl>
                                        <p:attrNameLst>
                                          <p:attrName>style.visibility</p:attrName>
                                        </p:attrNameLst>
                                      </p:cBhvr>
                                      <p:to>
                                        <p:strVal val="visible"/>
                                      </p:to>
                                    </p:set>
                                    <p:animEffect transition="in" filter="dissolve">
                                      <p:cBhvr>
                                        <p:cTn id="12" dur="1000"/>
                                        <p:tgtEl>
                                          <p:spTgt spid="3317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31782"/>
                                        </p:tgtEl>
                                        <p:attrNameLst>
                                          <p:attrName>style.visibility</p:attrName>
                                        </p:attrNameLst>
                                      </p:cBhvr>
                                      <p:to>
                                        <p:strVal val="visible"/>
                                      </p:to>
                                    </p:set>
                                    <p:animEffect transition="in" filter="dissolve">
                                      <p:cBhvr>
                                        <p:cTn id="17" dur="1000"/>
                                        <p:tgtEl>
                                          <p:spTgt spid="3317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31783"/>
                                        </p:tgtEl>
                                        <p:attrNameLst>
                                          <p:attrName>style.visibility</p:attrName>
                                        </p:attrNameLst>
                                      </p:cBhvr>
                                      <p:to>
                                        <p:strVal val="visible"/>
                                      </p:to>
                                    </p:set>
                                    <p:animEffect transition="in" filter="dissolve">
                                      <p:cBhvr>
                                        <p:cTn id="22" dur="1000"/>
                                        <p:tgtEl>
                                          <p:spTgt spid="3317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31784"/>
                                        </p:tgtEl>
                                        <p:attrNameLst>
                                          <p:attrName>style.visibility</p:attrName>
                                        </p:attrNameLst>
                                      </p:cBhvr>
                                      <p:to>
                                        <p:strVal val="visible"/>
                                      </p:to>
                                    </p:set>
                                    <p:animEffect transition="in" filter="dissolve">
                                      <p:cBhvr>
                                        <p:cTn id="27" dur="1000"/>
                                        <p:tgtEl>
                                          <p:spTgt spid="3317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31785"/>
                                        </p:tgtEl>
                                        <p:attrNameLst>
                                          <p:attrName>style.visibility</p:attrName>
                                        </p:attrNameLst>
                                      </p:cBhvr>
                                      <p:to>
                                        <p:strVal val="visible"/>
                                      </p:to>
                                    </p:set>
                                    <p:animEffect transition="in" filter="dissolve">
                                      <p:cBhvr>
                                        <p:cTn id="32" dur="1000"/>
                                        <p:tgtEl>
                                          <p:spTgt spid="3317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31786"/>
                                        </p:tgtEl>
                                        <p:attrNameLst>
                                          <p:attrName>style.visibility</p:attrName>
                                        </p:attrNameLst>
                                      </p:cBhvr>
                                      <p:to>
                                        <p:strVal val="visible"/>
                                      </p:to>
                                    </p:set>
                                    <p:animEffect transition="in" filter="dissolve">
                                      <p:cBhvr>
                                        <p:cTn id="37" dur="1000"/>
                                        <p:tgtEl>
                                          <p:spTgt spid="3317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31787"/>
                                        </p:tgtEl>
                                        <p:attrNameLst>
                                          <p:attrName>style.visibility</p:attrName>
                                        </p:attrNameLst>
                                      </p:cBhvr>
                                      <p:to>
                                        <p:strVal val="visible"/>
                                      </p:to>
                                    </p:set>
                                    <p:animEffect transition="in" filter="dissolve">
                                      <p:cBhvr>
                                        <p:cTn id="42" dur="1000"/>
                                        <p:tgtEl>
                                          <p:spTgt spid="33178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31788"/>
                                        </p:tgtEl>
                                        <p:attrNameLst>
                                          <p:attrName>style.visibility</p:attrName>
                                        </p:attrNameLst>
                                      </p:cBhvr>
                                      <p:to>
                                        <p:strVal val="visible"/>
                                      </p:to>
                                    </p:set>
                                    <p:animEffect transition="in" filter="dissolve">
                                      <p:cBhvr>
                                        <p:cTn id="47" dur="1000"/>
                                        <p:tgtEl>
                                          <p:spTgt spid="33178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31789"/>
                                        </p:tgtEl>
                                        <p:attrNameLst>
                                          <p:attrName>style.visibility</p:attrName>
                                        </p:attrNameLst>
                                      </p:cBhvr>
                                      <p:to>
                                        <p:strVal val="visible"/>
                                      </p:to>
                                    </p:set>
                                    <p:animEffect transition="in" filter="dissolve">
                                      <p:cBhvr>
                                        <p:cTn id="52" dur="1000"/>
                                        <p:tgtEl>
                                          <p:spTgt spid="3317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31790"/>
                                        </p:tgtEl>
                                        <p:attrNameLst>
                                          <p:attrName>style.visibility</p:attrName>
                                        </p:attrNameLst>
                                      </p:cBhvr>
                                      <p:to>
                                        <p:strVal val="visible"/>
                                      </p:to>
                                    </p:set>
                                    <p:animEffect transition="in" filter="dissolve">
                                      <p:cBhvr>
                                        <p:cTn id="57" dur="1000"/>
                                        <p:tgtEl>
                                          <p:spTgt spid="33179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331791"/>
                                        </p:tgtEl>
                                        <p:attrNameLst>
                                          <p:attrName>style.visibility</p:attrName>
                                        </p:attrNameLst>
                                      </p:cBhvr>
                                      <p:to>
                                        <p:strVal val="visible"/>
                                      </p:to>
                                    </p:set>
                                    <p:animEffect transition="in" filter="dissolve">
                                      <p:cBhvr>
                                        <p:cTn id="62" dur="1000"/>
                                        <p:tgtEl>
                                          <p:spTgt spid="331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ChangeArrowheads="1"/>
          </p:cNvSpPr>
          <p:nvPr/>
        </p:nvSpPr>
        <p:spPr bwMode="auto">
          <a:xfrm>
            <a:off x="290513" y="290513"/>
            <a:ext cx="8640762" cy="5659437"/>
          </a:xfrm>
          <a:prstGeom prst="rect">
            <a:avLst/>
          </a:prstGeom>
          <a:solidFill>
            <a:schemeClr val="tx1"/>
          </a:solidFill>
          <a:ln w="9525">
            <a:solidFill>
              <a:schemeClr val="tx1"/>
            </a:solidFill>
            <a:round/>
            <a:headEnd/>
            <a:tailEnd/>
          </a:ln>
        </p:spPr>
        <p:txBody>
          <a:bodyPr/>
          <a:lstStyle/>
          <a:p>
            <a:pPr algn="ctr" eaLnBrk="0" hangingPunct="0"/>
            <a:endParaRPr lang="en-US"/>
          </a:p>
        </p:txBody>
      </p:sp>
      <p:sp>
        <p:nvSpPr>
          <p:cNvPr id="58371" name="Rectangle 3"/>
          <p:cNvSpPr>
            <a:spLocks noGrp="1" noChangeArrowheads="1"/>
          </p:cNvSpPr>
          <p:nvPr>
            <p:ph type="title"/>
          </p:nvPr>
        </p:nvSpPr>
        <p:spPr/>
        <p:txBody>
          <a:bodyPr/>
          <a:lstStyle/>
          <a:p>
            <a:endParaRPr lang="en-US" smtClean="0">
              <a:latin typeface="Calibri" pitchFamily="34" charset="0"/>
              <a:ea typeface="ＭＳ Ｐゴシック" pitchFamily="1" charset="-128"/>
              <a:cs typeface="Calibri" pitchFamily="34" charset="0"/>
            </a:endParaRPr>
          </a:p>
        </p:txBody>
      </p:sp>
      <p:pic>
        <p:nvPicPr>
          <p:cNvPr id="98308" name="Picture 4" descr="46percent"/>
          <p:cNvPicPr>
            <a:picLocks noChangeAspect="1" noChangeArrowheads="1"/>
          </p:cNvPicPr>
          <p:nvPr/>
        </p:nvPicPr>
        <p:blipFill>
          <a:blip r:embed="rId3"/>
          <a:srcRect/>
          <a:stretch>
            <a:fillRect/>
          </a:stretch>
        </p:blipFill>
        <p:spPr bwMode="auto">
          <a:xfrm>
            <a:off x="438150" y="412750"/>
            <a:ext cx="8267700" cy="5575300"/>
          </a:xfrm>
          <a:prstGeom prst="rect">
            <a:avLst/>
          </a:prstGeom>
          <a:noFill/>
          <a:ln w="9525">
            <a:noFill/>
            <a:miter lim="800000"/>
            <a:headEnd/>
            <a:tailEnd/>
          </a:ln>
        </p:spPr>
      </p:pic>
      <p:pic>
        <p:nvPicPr>
          <p:cNvPr id="98310" name="Picture 6" descr="twitterwinning"/>
          <p:cNvPicPr>
            <a:picLocks noChangeAspect="1" noChangeArrowheads="1"/>
          </p:cNvPicPr>
          <p:nvPr/>
        </p:nvPicPr>
        <p:blipFill>
          <a:blip r:embed="rId4"/>
          <a:srcRect/>
          <a:stretch>
            <a:fillRect/>
          </a:stretch>
        </p:blipFill>
        <p:spPr bwMode="auto">
          <a:xfrm>
            <a:off x="438150" y="374650"/>
            <a:ext cx="8267700" cy="5575300"/>
          </a:xfrm>
          <a:prstGeom prst="rect">
            <a:avLst/>
          </a:prstGeom>
          <a:noFill/>
          <a:ln w="9525">
            <a:noFill/>
            <a:miter lim="800000"/>
            <a:headEnd/>
            <a:tailEnd/>
          </a:ln>
        </p:spPr>
      </p:pic>
      <p:pic>
        <p:nvPicPr>
          <p:cNvPr id="98311" name="Picture 7" descr="23percent"/>
          <p:cNvPicPr>
            <a:picLocks noChangeAspect="1" noChangeArrowheads="1"/>
          </p:cNvPicPr>
          <p:nvPr/>
        </p:nvPicPr>
        <p:blipFill>
          <a:blip r:embed="rId5"/>
          <a:srcRect/>
          <a:stretch>
            <a:fillRect/>
          </a:stretch>
        </p:blipFill>
        <p:spPr bwMode="auto">
          <a:xfrm>
            <a:off x="438150" y="400050"/>
            <a:ext cx="8267700" cy="5575300"/>
          </a:xfrm>
          <a:prstGeom prst="rect">
            <a:avLst/>
          </a:prstGeom>
          <a:noFill/>
          <a:ln w="9525">
            <a:noFill/>
            <a:miter lim="800000"/>
            <a:headEnd/>
            <a:tailEnd/>
          </a:ln>
        </p:spPr>
      </p:pic>
      <p:pic>
        <p:nvPicPr>
          <p:cNvPr id="98312" name="Picture 8" descr="formalpolicy"/>
          <p:cNvPicPr>
            <a:picLocks noChangeAspect="1" noChangeArrowheads="1"/>
          </p:cNvPicPr>
          <p:nvPr/>
        </p:nvPicPr>
        <p:blipFill>
          <a:blip r:embed="rId6"/>
          <a:srcRect/>
          <a:stretch>
            <a:fillRect/>
          </a:stretch>
        </p:blipFill>
        <p:spPr bwMode="auto">
          <a:xfrm>
            <a:off x="438150" y="400050"/>
            <a:ext cx="8267700" cy="5575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dissolve">
                                      <p:cBhvr>
                                        <p:cTn id="7" dur="1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8310"/>
                                        </p:tgtEl>
                                        <p:attrNameLst>
                                          <p:attrName>style.visibility</p:attrName>
                                        </p:attrNameLst>
                                      </p:cBhvr>
                                      <p:to>
                                        <p:strVal val="visible"/>
                                      </p:to>
                                    </p:set>
                                    <p:animEffect transition="in" filter="dissolve">
                                      <p:cBhvr>
                                        <p:cTn id="12" dur="1000"/>
                                        <p:tgtEl>
                                          <p:spTgt spid="98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8311"/>
                                        </p:tgtEl>
                                        <p:attrNameLst>
                                          <p:attrName>style.visibility</p:attrName>
                                        </p:attrNameLst>
                                      </p:cBhvr>
                                      <p:to>
                                        <p:strVal val="visible"/>
                                      </p:to>
                                    </p:set>
                                    <p:animEffect transition="in" filter="dissolve">
                                      <p:cBhvr>
                                        <p:cTn id="17" dur="1000"/>
                                        <p:tgtEl>
                                          <p:spTgt spid="983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8312"/>
                                        </p:tgtEl>
                                        <p:attrNameLst>
                                          <p:attrName>style.visibility</p:attrName>
                                        </p:attrNameLst>
                                      </p:cBhvr>
                                      <p:to>
                                        <p:strVal val="visible"/>
                                      </p:to>
                                    </p:set>
                                    <p:animEffect transition="in" filter="dissolve">
                                      <p:cBhvr>
                                        <p:cTn id="22" dur="1000"/>
                                        <p:tgtEl>
                                          <p:spTgt spid="98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Risk Defined:</a:t>
            </a:r>
          </a:p>
          <a:p>
            <a:pPr>
              <a:buNone/>
            </a:pPr>
            <a:r>
              <a:rPr lang="en-US" dirty="0" smtClean="0"/>
              <a:t>The possibility of an event occurring that will have an impact on the achievement of objectives. Risk is measured in terms of impact and likelihood. (IIA)</a:t>
            </a:r>
          </a:p>
          <a:p>
            <a:pPr>
              <a:buNone/>
            </a:pPr>
            <a:r>
              <a:rPr lang="en-US" dirty="0" smtClean="0"/>
              <a:t> </a:t>
            </a:r>
          </a:p>
          <a:p>
            <a:pPr algn="ctr">
              <a:buNone/>
            </a:pPr>
            <a:r>
              <a:rPr lang="en-US" dirty="0" smtClean="0"/>
              <a:t>How does your department assess risks?</a:t>
            </a:r>
          </a:p>
        </p:txBody>
      </p:sp>
      <p:sp>
        <p:nvSpPr>
          <p:cNvPr id="3" name="Title 2"/>
          <p:cNvSpPr>
            <a:spLocks noGrp="1"/>
          </p:cNvSpPr>
          <p:nvPr>
            <p:ph type="title"/>
          </p:nvPr>
        </p:nvSpPr>
        <p:spPr/>
        <p:txBody>
          <a:bodyPr>
            <a:normAutofit/>
          </a:bodyPr>
          <a:lstStyle/>
          <a:p>
            <a:r>
              <a:rPr lang="en-US" dirty="0" smtClean="0"/>
              <a:t>Risk Introduction</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buNone/>
            </a:pPr>
            <a:r>
              <a:rPr lang="en-US" dirty="0" smtClean="0"/>
              <a:t>For each risk category listed, identify a specific risk to achievement of the organization’s objectives as it might apply to social media.</a:t>
            </a:r>
          </a:p>
        </p:txBody>
      </p:sp>
      <p:sp>
        <p:nvSpPr>
          <p:cNvPr id="3" name="Title 2"/>
          <p:cNvSpPr>
            <a:spLocks noGrp="1"/>
          </p:cNvSpPr>
          <p:nvPr>
            <p:ph type="title"/>
          </p:nvPr>
        </p:nvSpPr>
        <p:spPr/>
        <p:txBody>
          <a:bodyPr>
            <a:normAutofit fontScale="90000"/>
          </a:bodyPr>
          <a:lstStyle/>
          <a:p>
            <a:r>
              <a:rPr lang="en-US" dirty="0" smtClean="0"/>
              <a:t>Activity:</a:t>
            </a:r>
            <a:br>
              <a:rPr lang="en-US" dirty="0" smtClean="0"/>
            </a:br>
            <a:r>
              <a:rPr lang="en-US" dirty="0" smtClean="0"/>
              <a:t>    General Risks and Social Media</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buNone/>
            </a:pPr>
            <a:r>
              <a:rPr lang="en-US" dirty="0" smtClean="0"/>
              <a:t>The #1 risk is to your brand</a:t>
            </a:r>
          </a:p>
          <a:p>
            <a:endParaRPr lang="en-US" dirty="0" smtClean="0"/>
          </a:p>
          <a:p>
            <a:r>
              <a:rPr lang="en-US" dirty="0" smtClean="0"/>
              <a:t>Other specific risks include:</a:t>
            </a:r>
          </a:p>
          <a:p>
            <a:pPr lvl="0"/>
            <a:r>
              <a:rPr lang="en-US" dirty="0" smtClean="0"/>
              <a:t>Governance</a:t>
            </a:r>
          </a:p>
          <a:p>
            <a:pPr lvl="0"/>
            <a:r>
              <a:rPr lang="en-US" dirty="0" smtClean="0"/>
              <a:t>Strategic</a:t>
            </a:r>
          </a:p>
          <a:p>
            <a:pPr lvl="0"/>
            <a:r>
              <a:rPr lang="en-US" dirty="0" smtClean="0"/>
              <a:t>Regulatory</a:t>
            </a:r>
          </a:p>
          <a:p>
            <a:pPr lvl="0"/>
            <a:r>
              <a:rPr lang="en-US" dirty="0" smtClean="0"/>
              <a:t>Operational</a:t>
            </a:r>
          </a:p>
          <a:p>
            <a:pPr lvl="0"/>
            <a:r>
              <a:rPr lang="en-US" dirty="0" smtClean="0"/>
              <a:t>People</a:t>
            </a:r>
          </a:p>
          <a:p>
            <a:pPr lvl="0"/>
            <a:r>
              <a:rPr lang="en-US" dirty="0" smtClean="0"/>
              <a:t>Other General Risks</a:t>
            </a:r>
          </a:p>
        </p:txBody>
      </p:sp>
      <p:sp>
        <p:nvSpPr>
          <p:cNvPr id="3" name="Title 2"/>
          <p:cNvSpPr>
            <a:spLocks noGrp="1"/>
          </p:cNvSpPr>
          <p:nvPr>
            <p:ph type="title"/>
          </p:nvPr>
        </p:nvSpPr>
        <p:spPr/>
        <p:txBody>
          <a:bodyPr>
            <a:normAutofit fontScale="90000"/>
          </a:bodyPr>
          <a:lstStyle/>
          <a:p>
            <a:r>
              <a:rPr lang="en-US" dirty="0" smtClean="0"/>
              <a:t>Specific Risks Related to Social Media</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7</a:t>
            </a:r>
            <a:br>
              <a:rPr lang="en-US" dirty="0" smtClean="0"/>
            </a:br>
            <a:r>
              <a:rPr lang="en-US" dirty="0" smtClean="0"/>
              <a:t>The Social Media Audit</a:t>
            </a:r>
            <a:endParaRPr lang="en-US" dirty="0"/>
          </a:p>
        </p:txBody>
      </p:sp>
      <p:sp>
        <p:nvSpPr>
          <p:cNvPr id="3" name="Footer Placeholder 2"/>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 Strategy</a:t>
            </a:r>
            <a:endParaRPr lang="en-US" dirty="0"/>
          </a:p>
        </p:txBody>
      </p:sp>
      <p:sp>
        <p:nvSpPr>
          <p:cNvPr id="4" name="Content Placeholder 3"/>
          <p:cNvSpPr>
            <a:spLocks noGrp="1"/>
          </p:cNvSpPr>
          <p:nvPr>
            <p:ph idx="1"/>
          </p:nvPr>
        </p:nvSpPr>
        <p:spPr/>
        <p:txBody>
          <a:bodyPr/>
          <a:lstStyle/>
          <a:p>
            <a:pPr marL="0" indent="0">
              <a:buNone/>
            </a:pPr>
            <a:r>
              <a:rPr lang="en-US" sz="2000" dirty="0" smtClean="0"/>
              <a:t>Lack of a formal or an inadequate social media strategy could result in poor alignment with organizational strategies, invalid assessments of the strategies success, and inappropriate communication related to the organization’s initiatives</a:t>
            </a:r>
            <a:endParaRPr lang="en-US" sz="2000" dirty="0"/>
          </a:p>
          <a:p>
            <a:pPr>
              <a:buNone/>
            </a:pPr>
            <a:endParaRPr lang="en-US" dirty="0"/>
          </a:p>
        </p:txBody>
      </p:sp>
      <p:sp>
        <p:nvSpPr>
          <p:cNvPr id="5" name="Title 1"/>
          <p:cNvSpPr txBox="1">
            <a:spLocks/>
          </p:cNvSpPr>
          <p:nvPr/>
        </p:nvSpPr>
        <p:spPr>
          <a:xfrm>
            <a:off x="457200" y="2900301"/>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Objective of Audit - Strategy</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3"/>
          <p:cNvSpPr txBox="1">
            <a:spLocks/>
          </p:cNvSpPr>
          <p:nvPr/>
        </p:nvSpPr>
        <p:spPr>
          <a:xfrm>
            <a:off x="457200" y="4106991"/>
            <a:ext cx="8229600" cy="1301061"/>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 determine whether a social media strategy has been developed that is complete, aligned with other corporate strategies, and appropriately documented and communicated</a:t>
            </a:r>
          </a:p>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8" name="Slide Number Placeholder 7"/>
          <p:cNvSpPr>
            <a:spLocks noGrp="1"/>
          </p:cNvSpPr>
          <p:nvPr>
            <p:ph type="sldNum" sz="quarter" idx="12"/>
          </p:nvPr>
        </p:nvSpPr>
        <p:spPr/>
        <p:txBody>
          <a:bodyPr/>
          <a:lstStyle/>
          <a:p>
            <a:fld id="{D5BBC35B-A44B-4119-B8DA-DE9E3DFADA20}" type="slidenum">
              <a:rPr kumimoji="0" lang="en-US" smtClean="0"/>
              <a:pPr/>
              <a:t>59</a:t>
            </a:fld>
            <a:endParaRPr kumimoji="0" lang="en-US" dirty="0"/>
          </a:p>
        </p:txBody>
      </p:sp>
    </p:spTree>
    <p:extLst>
      <p:ext uri="{BB962C8B-B14F-4D97-AF65-F5344CB8AC3E}">
        <p14:creationId xmlns="" xmlns:p14="http://schemas.microsoft.com/office/powerpoint/2010/main" val="31815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lgn="ctr">
              <a:buNone/>
            </a:pPr>
            <a:r>
              <a:rPr lang="en-US" sz="3600" dirty="0" smtClean="0"/>
              <a:t>How would you define social media?</a:t>
            </a:r>
            <a:endParaRPr lang="en-US" sz="3600" dirty="0"/>
          </a:p>
        </p:txBody>
      </p:sp>
      <p:sp>
        <p:nvSpPr>
          <p:cNvPr id="3" name="Title 2"/>
          <p:cNvSpPr>
            <a:spLocks noGrp="1"/>
          </p:cNvSpPr>
          <p:nvPr>
            <p:ph type="title"/>
          </p:nvPr>
        </p:nvSpPr>
        <p:spPr/>
        <p:txBody>
          <a:bodyPr>
            <a:normAutofit/>
          </a:bodyPr>
          <a:lstStyle/>
          <a:p>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Lack of Strategy</a:t>
            </a:r>
          </a:p>
          <a:p>
            <a:pPr lvl="1"/>
            <a:r>
              <a:rPr lang="en-US" dirty="0" smtClean="0"/>
              <a:t>“This looks cool.  Somebody do something.</a:t>
            </a:r>
          </a:p>
          <a:p>
            <a:pPr lvl="1"/>
            <a:r>
              <a:rPr lang="en-US" dirty="0" smtClean="0"/>
              <a:t>No plans, no concepts, no leadership</a:t>
            </a:r>
          </a:p>
          <a:p>
            <a:r>
              <a:rPr lang="en-US" dirty="0" smtClean="0"/>
              <a:t>Pseudo-Strategies</a:t>
            </a:r>
          </a:p>
          <a:p>
            <a:pPr lvl="1"/>
            <a:r>
              <a:rPr lang="en-US" dirty="0" smtClean="0"/>
              <a:t>Ignoring social media – dismiss without deliberation</a:t>
            </a:r>
          </a:p>
          <a:p>
            <a:pPr lvl="1"/>
            <a:r>
              <a:rPr lang="en-US" dirty="0" smtClean="0"/>
              <a:t>Non-participation = non-involvement</a:t>
            </a:r>
          </a:p>
          <a:p>
            <a:r>
              <a:rPr lang="en-US" dirty="0" smtClean="0"/>
              <a:t>Inadequate Strategies</a:t>
            </a:r>
          </a:p>
          <a:p>
            <a:pPr lvl="1"/>
            <a:r>
              <a:rPr lang="en-US" dirty="0" smtClean="0"/>
              <a:t>“Strategy” developed without basic understanding</a:t>
            </a:r>
          </a:p>
          <a:p>
            <a:pPr lvl="1"/>
            <a:r>
              <a:rPr lang="en-US" dirty="0" smtClean="0"/>
              <a:t>False sense of security</a:t>
            </a:r>
          </a:p>
          <a:p>
            <a:pPr lvl="1"/>
            <a:endParaRPr lang="en-US" dirty="0"/>
          </a:p>
        </p:txBody>
      </p:sp>
      <p:sp>
        <p:nvSpPr>
          <p:cNvPr id="3" name="Title 2"/>
          <p:cNvSpPr>
            <a:spLocks noGrp="1"/>
          </p:cNvSpPr>
          <p:nvPr>
            <p:ph type="title"/>
          </p:nvPr>
        </p:nvSpPr>
        <p:spPr/>
        <p:txBody>
          <a:bodyPr/>
          <a:lstStyle/>
          <a:p>
            <a:r>
              <a:rPr lang="en-US" dirty="0" smtClean="0"/>
              <a:t>Considerations - Strategy</a:t>
            </a:r>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60</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Controls - Strategy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Expected controls:</a:t>
            </a:r>
            <a:endParaRPr lang="en-US" sz="900" dirty="0" smtClean="0"/>
          </a:p>
          <a:p>
            <a:pPr>
              <a:buNone/>
            </a:pPr>
            <a:r>
              <a:rPr lang="en-US" sz="900" dirty="0" smtClean="0"/>
              <a:t> </a:t>
            </a:r>
          </a:p>
          <a:p>
            <a:r>
              <a:rPr lang="en-US" dirty="0" smtClean="0"/>
              <a:t>Strategy document</a:t>
            </a:r>
          </a:p>
          <a:p>
            <a:endParaRPr lang="en-US" dirty="0" smtClean="0"/>
          </a:p>
          <a:p>
            <a:r>
              <a:rPr lang="en-US" dirty="0" smtClean="0"/>
              <a:t>Communication process</a:t>
            </a:r>
          </a:p>
          <a:p>
            <a:endParaRPr lang="en-US" dirty="0" smtClean="0"/>
          </a:p>
          <a:p>
            <a:r>
              <a:rPr lang="en-US" dirty="0" smtClean="0"/>
              <a:t>Meeting documentation</a:t>
            </a:r>
          </a:p>
          <a:p>
            <a:endParaRPr lang="en-US" dirty="0" smtClean="0"/>
          </a:p>
          <a:p>
            <a:r>
              <a:rPr lang="en-US" dirty="0" smtClean="0"/>
              <a:t>Approvals</a:t>
            </a:r>
          </a:p>
          <a:p>
            <a:pPr>
              <a:buNone/>
            </a:pPr>
            <a:endParaRPr lang="en-US" dirty="0" smtClean="0"/>
          </a:p>
          <a:p>
            <a:endParaRPr lang="en-US" dirty="0" smtClean="0"/>
          </a:p>
          <a:p>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61</a:t>
            </a:fld>
            <a:endParaRPr kumimoji="0"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Controls - Strategy</a:t>
            </a:r>
            <a:endParaRPr lang="en-US" dirty="0"/>
          </a:p>
        </p:txBody>
      </p:sp>
      <p:sp>
        <p:nvSpPr>
          <p:cNvPr id="3" name="Content Placeholder 2"/>
          <p:cNvSpPr>
            <a:spLocks noGrp="1"/>
          </p:cNvSpPr>
          <p:nvPr>
            <p:ph idx="1"/>
          </p:nvPr>
        </p:nvSpPr>
        <p:spPr/>
        <p:txBody>
          <a:bodyPr/>
          <a:lstStyle/>
          <a:p>
            <a:r>
              <a:rPr lang="en-US" sz="2000" dirty="0" smtClean="0"/>
              <a:t>Match organizational strategies to social media strategies to verify alignment</a:t>
            </a:r>
          </a:p>
          <a:p>
            <a:endParaRPr lang="en-US" sz="2000" dirty="0" smtClean="0"/>
          </a:p>
          <a:p>
            <a:r>
              <a:rPr lang="en-US" sz="2000" dirty="0" smtClean="0"/>
              <a:t>Review strategy to verify it includes basic requirements</a:t>
            </a:r>
          </a:p>
          <a:p>
            <a:pPr lvl="1"/>
            <a:r>
              <a:rPr lang="en-US" sz="2000" dirty="0" smtClean="0"/>
              <a:t>Strategic, not tactical, level</a:t>
            </a:r>
          </a:p>
          <a:p>
            <a:pPr lvl="1"/>
            <a:r>
              <a:rPr lang="en-US" sz="2000" dirty="0" smtClean="0"/>
              <a:t>All stakeholders considered (not just Marketing, etc.)</a:t>
            </a:r>
          </a:p>
          <a:p>
            <a:pPr lvl="1"/>
            <a:r>
              <a:rPr lang="en-US" sz="2000" dirty="0" smtClean="0"/>
              <a:t>Identify target audience, desired relationship, and desired conversational engagement</a:t>
            </a:r>
          </a:p>
          <a:p>
            <a:pPr lvl="1"/>
            <a:r>
              <a:rPr lang="en-US" sz="2000" dirty="0" smtClean="0"/>
              <a:t>Identify social media channels</a:t>
            </a:r>
          </a:p>
          <a:p>
            <a:pPr lvl="1"/>
            <a:r>
              <a:rPr lang="en-US" sz="2000" dirty="0" smtClean="0"/>
              <a:t>Properly identifies necessary resources</a:t>
            </a:r>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62</a:t>
            </a:fld>
            <a:endParaRPr kumimoji="0"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Controls - Strategy</a:t>
            </a:r>
            <a:endParaRPr lang="en-US" dirty="0"/>
          </a:p>
        </p:txBody>
      </p:sp>
      <p:sp>
        <p:nvSpPr>
          <p:cNvPr id="3" name="Content Placeholder 2"/>
          <p:cNvSpPr>
            <a:spLocks noGrp="1"/>
          </p:cNvSpPr>
          <p:nvPr>
            <p:ph idx="1"/>
          </p:nvPr>
        </p:nvSpPr>
        <p:spPr/>
        <p:txBody>
          <a:bodyPr/>
          <a:lstStyle/>
          <a:p>
            <a:endParaRPr lang="en-US" sz="2000" dirty="0" smtClean="0"/>
          </a:p>
          <a:p>
            <a:endParaRPr lang="en-US" sz="2000" dirty="0" smtClean="0"/>
          </a:p>
          <a:p>
            <a:r>
              <a:rPr lang="en-US" sz="2000" dirty="0" smtClean="0"/>
              <a:t>Review business strategies to ensure social media initiatives are included</a:t>
            </a:r>
          </a:p>
          <a:p>
            <a:endParaRPr lang="en-US" sz="2000" dirty="0" smtClean="0"/>
          </a:p>
          <a:p>
            <a:r>
              <a:rPr lang="en-US" sz="2000" dirty="0" smtClean="0"/>
              <a:t>Review necessary documentation to ensure appropriate approvals were obtained</a:t>
            </a:r>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63</a:t>
            </a:fld>
            <a:endParaRPr kumimoji="0"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 Governance &amp; Oversight</a:t>
            </a:r>
            <a:endParaRPr lang="en-US" dirty="0"/>
          </a:p>
        </p:txBody>
      </p:sp>
      <p:sp>
        <p:nvSpPr>
          <p:cNvPr id="4" name="Content Placeholder 3"/>
          <p:cNvSpPr>
            <a:spLocks noGrp="1"/>
          </p:cNvSpPr>
          <p:nvPr>
            <p:ph idx="1"/>
          </p:nvPr>
        </p:nvSpPr>
        <p:spPr>
          <a:xfrm>
            <a:off x="457200" y="1481328"/>
            <a:ext cx="8229600" cy="1732135"/>
          </a:xfrm>
        </p:spPr>
        <p:txBody>
          <a:bodyPr/>
          <a:lstStyle/>
          <a:p>
            <a:pPr marL="0" indent="0">
              <a:buNone/>
            </a:pPr>
            <a:r>
              <a:rPr lang="en-US" sz="2000" dirty="0" smtClean="0"/>
              <a:t>Lack of appropriate governance and oversight related to social media initiatives could result in poorly aligned goals, mixed messaging to customers, inadequate interdepartmental communication, and a lack of direction related to social media initiatives.</a:t>
            </a:r>
            <a:endParaRPr lang="en-US" sz="2000" dirty="0"/>
          </a:p>
          <a:p>
            <a:pPr>
              <a:buNone/>
            </a:pPr>
            <a:endParaRPr lang="en-US" dirty="0"/>
          </a:p>
        </p:txBody>
      </p:sp>
      <p:sp>
        <p:nvSpPr>
          <p:cNvPr id="5" name="Title 1"/>
          <p:cNvSpPr txBox="1">
            <a:spLocks/>
          </p:cNvSpPr>
          <p:nvPr/>
        </p:nvSpPr>
        <p:spPr>
          <a:xfrm>
            <a:off x="457200" y="3174624"/>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Objective of Audit –Governance &amp; Compliance</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3"/>
          <p:cNvSpPr txBox="1">
            <a:spLocks/>
          </p:cNvSpPr>
          <p:nvPr/>
        </p:nvSpPr>
        <p:spPr>
          <a:xfrm>
            <a:off x="457200" y="4381315"/>
            <a:ext cx="8229600" cy="1196558"/>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 determine whether effective oversight has been established for the use of all social media, including social media specifically developed by the organization.</a:t>
            </a:r>
          </a:p>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8" name="Slide Number Placeholder 7"/>
          <p:cNvSpPr>
            <a:spLocks noGrp="1"/>
          </p:cNvSpPr>
          <p:nvPr>
            <p:ph type="sldNum" sz="quarter" idx="12"/>
          </p:nvPr>
        </p:nvSpPr>
        <p:spPr/>
        <p:txBody>
          <a:bodyPr/>
          <a:lstStyle/>
          <a:p>
            <a:fld id="{D5BBC35B-A44B-4119-B8DA-DE9E3DFADA20}" type="slidenum">
              <a:rPr kumimoji="0" lang="en-US" smtClean="0"/>
              <a:pPr/>
              <a:t>64</a:t>
            </a:fld>
            <a:endParaRPr kumimoji="0" lang="en-US" dirty="0"/>
          </a:p>
        </p:txBody>
      </p:sp>
    </p:spTree>
    <p:extLst>
      <p:ext uri="{BB962C8B-B14F-4D97-AF65-F5344CB8AC3E}">
        <p14:creationId xmlns="" xmlns:p14="http://schemas.microsoft.com/office/powerpoint/2010/main" val="31815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No Group Responsible</a:t>
            </a:r>
          </a:p>
          <a:p>
            <a:pPr lvl="1"/>
            <a:r>
              <a:rPr lang="en-US" dirty="0" smtClean="0"/>
              <a:t>Starts everywhere at once</a:t>
            </a:r>
          </a:p>
          <a:p>
            <a:pPr lvl="1"/>
            <a:r>
              <a:rPr lang="en-US" dirty="0" smtClean="0"/>
              <a:t>No single “champion”</a:t>
            </a:r>
          </a:p>
          <a:p>
            <a:r>
              <a:rPr lang="en-US" dirty="0" smtClean="0"/>
              <a:t>Missed Risks and Rewards</a:t>
            </a:r>
          </a:p>
          <a:p>
            <a:pPr lvl="1"/>
            <a:r>
              <a:rPr lang="en-US" dirty="0" smtClean="0"/>
              <a:t>Misunderstand underlying risks</a:t>
            </a:r>
          </a:p>
          <a:p>
            <a:pPr lvl="1"/>
            <a:r>
              <a:rPr lang="en-US" dirty="0" smtClean="0"/>
              <a:t>Focus on controls and risk versus opportunities</a:t>
            </a:r>
          </a:p>
          <a:p>
            <a:r>
              <a:rPr lang="en-US" dirty="0" smtClean="0"/>
              <a:t>“Wrong” Group in Charge</a:t>
            </a:r>
          </a:p>
          <a:p>
            <a:pPr lvl="1"/>
            <a:r>
              <a:rPr lang="en-US" dirty="0" smtClean="0"/>
              <a:t>No wrong group, but…</a:t>
            </a:r>
          </a:p>
          <a:p>
            <a:pPr lvl="1"/>
            <a:r>
              <a:rPr lang="en-US" dirty="0" smtClean="0"/>
              <a:t>Examples – Risk, Compliance, Legal, IT</a:t>
            </a:r>
            <a:endParaRPr lang="en-US" dirty="0"/>
          </a:p>
        </p:txBody>
      </p:sp>
      <p:sp>
        <p:nvSpPr>
          <p:cNvPr id="3" name="Title 2"/>
          <p:cNvSpPr>
            <a:spLocks noGrp="1"/>
          </p:cNvSpPr>
          <p:nvPr>
            <p:ph type="title"/>
          </p:nvPr>
        </p:nvSpPr>
        <p:spPr/>
        <p:txBody>
          <a:bodyPr>
            <a:normAutofit fontScale="90000"/>
          </a:bodyPr>
          <a:lstStyle/>
          <a:p>
            <a:r>
              <a:rPr lang="en-US" dirty="0" smtClean="0"/>
              <a:t>Considerations – Governance &amp; Oversight</a:t>
            </a:r>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65</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Controls – Governance &amp; Oversight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Expected controls </a:t>
            </a:r>
          </a:p>
          <a:p>
            <a:r>
              <a:rPr lang="en-US" dirty="0" smtClean="0"/>
              <a:t>Communication process</a:t>
            </a:r>
          </a:p>
          <a:p>
            <a:endParaRPr lang="en-US" dirty="0" smtClean="0"/>
          </a:p>
          <a:p>
            <a:r>
              <a:rPr lang="en-US" dirty="0" smtClean="0"/>
              <a:t>Board of Directors Meeting Documentation</a:t>
            </a:r>
          </a:p>
          <a:p>
            <a:endParaRPr lang="en-US" dirty="0" smtClean="0"/>
          </a:p>
          <a:p>
            <a:r>
              <a:rPr lang="en-US" dirty="0" smtClean="0"/>
              <a:t>Social Media Committee Documentation - Charter, Purpose, Objectives</a:t>
            </a:r>
          </a:p>
          <a:p>
            <a:endParaRPr lang="en-US" dirty="0" smtClean="0"/>
          </a:p>
          <a:p>
            <a:r>
              <a:rPr lang="en-US" dirty="0" smtClean="0"/>
              <a:t>Assurance Partners’ Reviews</a:t>
            </a:r>
          </a:p>
          <a:p>
            <a:pPr>
              <a:buNone/>
            </a:pPr>
            <a:endParaRPr lang="en-US" dirty="0" smtClean="0"/>
          </a:p>
          <a:p>
            <a:pPr>
              <a:buNone/>
            </a:pPr>
            <a:endParaRPr lang="en-US" dirty="0" smtClean="0"/>
          </a:p>
          <a:p>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66</a:t>
            </a:fld>
            <a:endParaRPr kumimoji="0"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of Controls – Governance &amp; Oversight</a:t>
            </a:r>
            <a:endParaRPr lang="en-US" dirty="0"/>
          </a:p>
        </p:txBody>
      </p:sp>
      <p:sp>
        <p:nvSpPr>
          <p:cNvPr id="3" name="Content Placeholder 2"/>
          <p:cNvSpPr>
            <a:spLocks noGrp="1"/>
          </p:cNvSpPr>
          <p:nvPr>
            <p:ph idx="1"/>
          </p:nvPr>
        </p:nvSpPr>
        <p:spPr/>
        <p:txBody>
          <a:bodyPr/>
          <a:lstStyle/>
          <a:p>
            <a:r>
              <a:rPr lang="en-US" sz="2000" dirty="0" smtClean="0"/>
              <a:t>Review meeting minutes to verify appropriate involvement at board level</a:t>
            </a:r>
          </a:p>
          <a:p>
            <a:r>
              <a:rPr lang="en-US" sz="2000" dirty="0" smtClean="0"/>
              <a:t>Review documented discussions to verify appropriate involvement of executive management</a:t>
            </a:r>
          </a:p>
          <a:p>
            <a:r>
              <a:rPr lang="en-US" sz="2000" dirty="0" smtClean="0"/>
              <a:t>Analyze training completed at the board and executive management level to ensure all necessary parties understand the full impact of social media</a:t>
            </a:r>
          </a:p>
          <a:p>
            <a:r>
              <a:rPr lang="en-US" sz="2000" dirty="0" smtClean="0"/>
              <a:t>Review Social Media Committee documentation to ensure it is providing direction to the appropriate committees</a:t>
            </a:r>
          </a:p>
          <a:p>
            <a:r>
              <a:rPr lang="en-US" sz="2000" dirty="0" smtClean="0"/>
              <a:t>Ensure the charter, purpose, and objectives for the Social Media Committee has been appropriately reviewed and approved</a:t>
            </a:r>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67</a:t>
            </a:fld>
            <a:endParaRPr kumimoji="0"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of Controls – Governance &amp; Oversight</a:t>
            </a:r>
            <a:endParaRPr lang="en-US" dirty="0"/>
          </a:p>
        </p:txBody>
      </p:sp>
      <p:sp>
        <p:nvSpPr>
          <p:cNvPr id="3" name="Content Placeholder 2"/>
          <p:cNvSpPr>
            <a:spLocks noGrp="1"/>
          </p:cNvSpPr>
          <p:nvPr>
            <p:ph idx="1"/>
          </p:nvPr>
        </p:nvSpPr>
        <p:spPr/>
        <p:txBody>
          <a:bodyPr/>
          <a:lstStyle/>
          <a:p>
            <a:r>
              <a:rPr lang="en-US" sz="2000" dirty="0" smtClean="0"/>
              <a:t>Review documentation on standing committee members to verify the make up of the committee is appropriate</a:t>
            </a:r>
          </a:p>
          <a:p>
            <a:r>
              <a:rPr lang="en-US" sz="2000" dirty="0" smtClean="0"/>
              <a:t>Conduct a survey for all social media activities and verify this matches similar surveys conducted by the committee</a:t>
            </a:r>
          </a:p>
          <a:p>
            <a:r>
              <a:rPr lang="en-US" sz="2000" dirty="0" smtClean="0"/>
              <a:t>Determine if appropriate reviews have been conducted by assurance providers</a:t>
            </a:r>
          </a:p>
          <a:p>
            <a:r>
              <a:rPr lang="en-US" sz="2000" dirty="0" smtClean="0"/>
              <a:t>Identify other related committees and initiatives and verify coordination with the social media committee</a:t>
            </a:r>
          </a:p>
          <a:p>
            <a:r>
              <a:rPr lang="en-US" sz="2000" dirty="0" smtClean="0"/>
              <a:t>Conduct a survey of employees to determine their involvement in social media</a:t>
            </a:r>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68</a:t>
            </a:fld>
            <a:endParaRPr kumimoji="0"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 Planning</a:t>
            </a:r>
            <a:endParaRPr lang="en-US" dirty="0"/>
          </a:p>
        </p:txBody>
      </p:sp>
      <p:sp>
        <p:nvSpPr>
          <p:cNvPr id="4" name="Content Placeholder 3"/>
          <p:cNvSpPr>
            <a:spLocks noGrp="1"/>
          </p:cNvSpPr>
          <p:nvPr>
            <p:ph idx="1"/>
          </p:nvPr>
        </p:nvSpPr>
        <p:spPr>
          <a:xfrm>
            <a:off x="457200" y="1481328"/>
            <a:ext cx="8229600" cy="1314123"/>
          </a:xfrm>
        </p:spPr>
        <p:txBody>
          <a:bodyPr/>
          <a:lstStyle/>
          <a:p>
            <a:pPr marL="0" indent="0">
              <a:buNone/>
            </a:pPr>
            <a:r>
              <a:rPr lang="en-US" sz="2000" dirty="0" smtClean="0"/>
              <a:t>Inadequate planning for social media initiatives may result in delayed implementation, inadequate measures of success, and wasted resources.</a:t>
            </a:r>
            <a:endParaRPr lang="en-US" sz="2000" dirty="0"/>
          </a:p>
          <a:p>
            <a:pPr>
              <a:buNone/>
            </a:pPr>
            <a:endParaRPr lang="en-US" dirty="0"/>
          </a:p>
        </p:txBody>
      </p:sp>
      <p:sp>
        <p:nvSpPr>
          <p:cNvPr id="5" name="Title 1"/>
          <p:cNvSpPr txBox="1">
            <a:spLocks/>
          </p:cNvSpPr>
          <p:nvPr/>
        </p:nvSpPr>
        <p:spPr>
          <a:xfrm>
            <a:off x="457200" y="2730482"/>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Objective of Audit - Planning</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3"/>
          <p:cNvSpPr txBox="1">
            <a:spLocks/>
          </p:cNvSpPr>
          <p:nvPr/>
        </p:nvSpPr>
        <p:spPr>
          <a:xfrm>
            <a:off x="457200" y="3937172"/>
            <a:ext cx="8229600" cy="1209621"/>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 determine whether the organization’s planning related to social media is complete, in alignment with the related strategies, and appropriately communicated</a:t>
            </a:r>
          </a:p>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8" name="Slide Number Placeholder 7"/>
          <p:cNvSpPr>
            <a:spLocks noGrp="1"/>
          </p:cNvSpPr>
          <p:nvPr>
            <p:ph type="sldNum" sz="quarter" idx="12"/>
          </p:nvPr>
        </p:nvSpPr>
        <p:spPr/>
        <p:txBody>
          <a:bodyPr/>
          <a:lstStyle/>
          <a:p>
            <a:fld id="{D5BBC35B-A44B-4119-B8DA-DE9E3DFADA20}" type="slidenum">
              <a:rPr kumimoji="0" lang="en-US" smtClean="0"/>
              <a:pPr/>
              <a:t>69</a:t>
            </a:fld>
            <a:endParaRPr kumimoji="0" lang="en-US" dirty="0"/>
          </a:p>
        </p:txBody>
      </p:sp>
    </p:spTree>
    <p:extLst>
      <p:ext uri="{BB962C8B-B14F-4D97-AF65-F5344CB8AC3E}">
        <p14:creationId xmlns="" xmlns:p14="http://schemas.microsoft.com/office/powerpoint/2010/main" val="31815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62500" lnSpcReduction="20000"/>
          </a:bodyPr>
          <a:lstStyle/>
          <a:p>
            <a:pPr>
              <a:buNone/>
            </a:pPr>
            <a:r>
              <a:rPr lang="en-US" sz="2900" dirty="0" smtClean="0"/>
              <a:t>The online forms of communicating to the masses which include blogs, microblogs, social networking sites, and podcasts  (</a:t>
            </a:r>
            <a:r>
              <a:rPr lang="en-US" sz="2900" i="1" dirty="0" smtClean="0"/>
              <a:t>Answer.com)</a:t>
            </a:r>
          </a:p>
          <a:p>
            <a:pPr>
              <a:buNone/>
            </a:pPr>
            <a:endParaRPr lang="en-US" sz="2900" dirty="0" smtClean="0"/>
          </a:p>
          <a:p>
            <a:pPr>
              <a:buNone/>
            </a:pPr>
            <a:r>
              <a:rPr lang="en-US" sz="2900" dirty="0" smtClean="0"/>
              <a:t>Social media is the new term for socializing online.  It allows people to freely interact with each other online whenever and wherever they want. (</a:t>
            </a:r>
            <a:r>
              <a:rPr lang="en-US" sz="2900" i="1" dirty="0" smtClean="0"/>
              <a:t>CubixDev)</a:t>
            </a:r>
            <a:endParaRPr lang="en-US" sz="2900" dirty="0" smtClean="0"/>
          </a:p>
          <a:p>
            <a:pPr>
              <a:buNone/>
            </a:pPr>
            <a:endParaRPr lang="en-US" sz="2900" dirty="0" smtClean="0"/>
          </a:p>
          <a:p>
            <a:pPr>
              <a:buNone/>
            </a:pPr>
            <a:r>
              <a:rPr lang="en-US" sz="2900" dirty="0" smtClean="0"/>
              <a:t>An umbrella term that defines the various activities that integrate technology, social interaction, and the construction of words and pictures.  (</a:t>
            </a:r>
            <a:r>
              <a:rPr lang="en-US" sz="2900" i="1" dirty="0" smtClean="0"/>
              <a:t>iContact)</a:t>
            </a:r>
            <a:endParaRPr lang="en-US" sz="2900" dirty="0" smtClean="0"/>
          </a:p>
          <a:p>
            <a:pPr>
              <a:buNone/>
            </a:pPr>
            <a:endParaRPr lang="en-US" sz="2900" dirty="0" smtClean="0"/>
          </a:p>
          <a:p>
            <a:pPr>
              <a:buNone/>
            </a:pPr>
            <a:r>
              <a:rPr lang="en-US" sz="2900" dirty="0" smtClean="0"/>
              <a:t>Social media is technically a means for social interaction through the web. (</a:t>
            </a:r>
            <a:r>
              <a:rPr lang="en-US" sz="2900" i="1" dirty="0" smtClean="0"/>
              <a:t>Online Schools)</a:t>
            </a:r>
            <a:endParaRPr lang="en-US" sz="2900" dirty="0" smtClean="0"/>
          </a:p>
          <a:p>
            <a:pPr>
              <a:buNone/>
            </a:pPr>
            <a:endParaRPr lang="en-US" sz="2900" dirty="0" smtClean="0"/>
          </a:p>
          <a:p>
            <a:pPr>
              <a:buNone/>
            </a:pPr>
            <a:r>
              <a:rPr lang="en-US" sz="2900" dirty="0" smtClean="0"/>
              <a:t>Social media are media for social interaction, using highly accessible and scalable publishing techniques. (</a:t>
            </a:r>
            <a:r>
              <a:rPr lang="en-US" sz="2900" i="1" dirty="0" smtClean="0"/>
              <a:t>Wikipedia)</a:t>
            </a:r>
            <a:endParaRPr lang="en-US" sz="2900" dirty="0" smtClean="0"/>
          </a:p>
          <a:p>
            <a:endParaRPr lang="en-US" dirty="0"/>
          </a:p>
        </p:txBody>
      </p:sp>
      <p:sp>
        <p:nvSpPr>
          <p:cNvPr id="3" name="Title 2"/>
          <p:cNvSpPr>
            <a:spLocks noGrp="1"/>
          </p:cNvSpPr>
          <p:nvPr>
            <p:ph type="title"/>
          </p:nvPr>
        </p:nvSpPr>
        <p:spPr/>
        <p:txBody>
          <a:bodyPr>
            <a:normAutofit/>
          </a:bodyPr>
          <a:lstStyle/>
          <a:p>
            <a:r>
              <a:rPr lang="en-US" dirty="0" smtClean="0"/>
              <a:t>Social Media Definitions</a:t>
            </a:r>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Controls – Planning</a:t>
            </a:r>
            <a:endParaRPr lang="en-US" dirty="0"/>
          </a:p>
        </p:txBody>
      </p:sp>
      <p:sp>
        <p:nvSpPr>
          <p:cNvPr id="3" name="Content Placeholder 2"/>
          <p:cNvSpPr>
            <a:spLocks noGrp="1"/>
          </p:cNvSpPr>
          <p:nvPr>
            <p:ph idx="1"/>
          </p:nvPr>
        </p:nvSpPr>
        <p:spPr/>
        <p:txBody>
          <a:bodyPr/>
          <a:lstStyle/>
          <a:p>
            <a:pPr>
              <a:buNone/>
            </a:pPr>
            <a:r>
              <a:rPr lang="en-US" dirty="0" smtClean="0"/>
              <a:t>Expected controls </a:t>
            </a:r>
          </a:p>
          <a:p>
            <a:r>
              <a:rPr lang="en-US" dirty="0" smtClean="0"/>
              <a:t>Articulated Strategy and Plan - Organization</a:t>
            </a:r>
          </a:p>
          <a:p>
            <a:r>
              <a:rPr lang="en-US" dirty="0" smtClean="0"/>
              <a:t>Articulated Strategy and Plan - Department</a:t>
            </a:r>
          </a:p>
          <a:p>
            <a:r>
              <a:rPr lang="en-US" dirty="0" smtClean="0"/>
              <a:t>Social Media Committee Documentation - Charter, Purpose, Objectives</a:t>
            </a:r>
          </a:p>
          <a:p>
            <a:r>
              <a:rPr lang="en-US" dirty="0" smtClean="0"/>
              <a:t>Approval of Goals</a:t>
            </a:r>
          </a:p>
          <a:p>
            <a:r>
              <a:rPr lang="en-US" dirty="0" smtClean="0"/>
              <a:t>Approval of Vendor Contracts</a:t>
            </a:r>
          </a:p>
          <a:p>
            <a:endParaRPr lang="en-US" dirty="0" smtClean="0"/>
          </a:p>
          <a:p>
            <a:pPr>
              <a:buNone/>
            </a:pPr>
            <a:endParaRPr lang="en-US" dirty="0" smtClean="0"/>
          </a:p>
          <a:p>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70</a:t>
            </a:fld>
            <a:endParaRPr kumimoji="0"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Controls – Planning</a:t>
            </a:r>
            <a:endParaRPr lang="en-US" dirty="0"/>
          </a:p>
        </p:txBody>
      </p:sp>
      <p:sp>
        <p:nvSpPr>
          <p:cNvPr id="3" name="Content Placeholder 2"/>
          <p:cNvSpPr>
            <a:spLocks noGrp="1"/>
          </p:cNvSpPr>
          <p:nvPr>
            <p:ph idx="1"/>
          </p:nvPr>
        </p:nvSpPr>
        <p:spPr/>
        <p:txBody>
          <a:bodyPr/>
          <a:lstStyle/>
          <a:p>
            <a:r>
              <a:rPr lang="en-US" sz="2400" dirty="0" smtClean="0"/>
              <a:t>Review social media plans for completeness including:</a:t>
            </a:r>
          </a:p>
          <a:p>
            <a:pPr lvl="1"/>
            <a:r>
              <a:rPr lang="en-US" sz="2000" dirty="0" smtClean="0"/>
              <a:t>Specific, measurable, achievable, relevant, and time bound</a:t>
            </a:r>
          </a:p>
          <a:p>
            <a:pPr lvl="1"/>
            <a:r>
              <a:rPr lang="en-US" sz="2000" dirty="0" smtClean="0"/>
              <a:t>Social media channels</a:t>
            </a:r>
          </a:p>
          <a:p>
            <a:pPr lvl="1"/>
            <a:r>
              <a:rPr lang="en-US" sz="2000" dirty="0" smtClean="0"/>
              <a:t>Stakeholder engagement – style, frequency, consistency</a:t>
            </a:r>
          </a:p>
          <a:p>
            <a:pPr lvl="1"/>
            <a:r>
              <a:rPr lang="en-US" sz="2000" dirty="0" smtClean="0"/>
              <a:t>Departments responsible</a:t>
            </a:r>
          </a:p>
          <a:p>
            <a:pPr lvl="1"/>
            <a:r>
              <a:rPr lang="en-US" sz="2000" dirty="0" smtClean="0"/>
              <a:t>Limitations (e.g. restricted channels, resource constraints)</a:t>
            </a:r>
          </a:p>
          <a:p>
            <a:pPr lvl="1"/>
            <a:r>
              <a:rPr lang="en-US" sz="2000" dirty="0" smtClean="0"/>
              <a:t>Resource allotments</a:t>
            </a:r>
          </a:p>
          <a:p>
            <a:pPr lvl="1"/>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71</a:t>
            </a:fld>
            <a:endParaRPr kumimoji="0"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Controls – Planning</a:t>
            </a:r>
            <a:endParaRPr lang="en-US" dirty="0"/>
          </a:p>
        </p:txBody>
      </p:sp>
      <p:sp>
        <p:nvSpPr>
          <p:cNvPr id="3" name="Content Placeholder 2"/>
          <p:cNvSpPr>
            <a:spLocks noGrp="1"/>
          </p:cNvSpPr>
          <p:nvPr>
            <p:ph idx="1"/>
          </p:nvPr>
        </p:nvSpPr>
        <p:spPr/>
        <p:txBody>
          <a:bodyPr/>
          <a:lstStyle/>
          <a:p>
            <a:r>
              <a:rPr lang="en-US" sz="2000" dirty="0" smtClean="0"/>
              <a:t>Compare social media plans to organizational plans to ensure alignment</a:t>
            </a:r>
          </a:p>
          <a:p>
            <a:r>
              <a:rPr lang="en-US" sz="2000" dirty="0" smtClean="0"/>
              <a:t>Identify all vendors used in social media initiatives and ensure:</a:t>
            </a:r>
          </a:p>
          <a:p>
            <a:pPr lvl="1"/>
            <a:r>
              <a:rPr lang="en-US" sz="2000" dirty="0" smtClean="0"/>
              <a:t>Contracts match organizational guidelines</a:t>
            </a:r>
          </a:p>
          <a:p>
            <a:pPr lvl="1"/>
            <a:r>
              <a:rPr lang="en-US" sz="2000" dirty="0" smtClean="0"/>
              <a:t>Appropriate SLAs have been established</a:t>
            </a:r>
          </a:p>
          <a:p>
            <a:pPr lvl="1"/>
            <a:r>
              <a:rPr lang="en-US" sz="2000" dirty="0" smtClean="0"/>
              <a:t>Clear measures of success and deliverables are defined</a:t>
            </a:r>
          </a:p>
          <a:p>
            <a:r>
              <a:rPr lang="en-US" sz="2000" dirty="0" smtClean="0"/>
              <a:t>Review QA work done related to outside vendors.  Re-perform this work to ensure the accuracy of the process</a:t>
            </a:r>
          </a:p>
          <a:p>
            <a:pPr lvl="1"/>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72</a:t>
            </a:fld>
            <a:endParaRPr kumimoji="0"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Controls – Planning</a:t>
            </a:r>
            <a:endParaRPr lang="en-US" dirty="0"/>
          </a:p>
        </p:txBody>
      </p:sp>
      <p:sp>
        <p:nvSpPr>
          <p:cNvPr id="3" name="Content Placeholder 2"/>
          <p:cNvSpPr>
            <a:spLocks noGrp="1"/>
          </p:cNvSpPr>
          <p:nvPr>
            <p:ph idx="1"/>
          </p:nvPr>
        </p:nvSpPr>
        <p:spPr/>
        <p:txBody>
          <a:bodyPr/>
          <a:lstStyle/>
          <a:p>
            <a:r>
              <a:rPr lang="en-US" sz="2000" dirty="0" smtClean="0"/>
              <a:t>Compare goals with the current state of the project to ensure timely completion.</a:t>
            </a:r>
          </a:p>
          <a:p>
            <a:endParaRPr lang="en-US" sz="2000" dirty="0" smtClean="0"/>
          </a:p>
          <a:p>
            <a:r>
              <a:rPr lang="en-US" sz="2000" dirty="0" smtClean="0"/>
              <a:t>If delays have been identified, review the actions taken to verify appropriate elevation of these issues</a:t>
            </a:r>
          </a:p>
          <a:p>
            <a:endParaRPr lang="en-US" sz="2000" dirty="0" smtClean="0"/>
          </a:p>
          <a:p>
            <a:r>
              <a:rPr lang="en-US" sz="2000" dirty="0" smtClean="0"/>
              <a:t>Analyze expenses to identify vendors who may be working on  social media. </a:t>
            </a:r>
          </a:p>
          <a:p>
            <a:pPr lvl="1"/>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73</a:t>
            </a:fld>
            <a:endParaRPr kumimoji="0"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 Execution</a:t>
            </a:r>
            <a:endParaRPr lang="en-US" dirty="0"/>
          </a:p>
        </p:txBody>
      </p:sp>
      <p:sp>
        <p:nvSpPr>
          <p:cNvPr id="4" name="Content Placeholder 3"/>
          <p:cNvSpPr>
            <a:spLocks noGrp="1"/>
          </p:cNvSpPr>
          <p:nvPr>
            <p:ph idx="1"/>
          </p:nvPr>
        </p:nvSpPr>
        <p:spPr>
          <a:xfrm>
            <a:off x="457200" y="1481328"/>
            <a:ext cx="8229600" cy="1340249"/>
          </a:xfrm>
        </p:spPr>
        <p:txBody>
          <a:bodyPr>
            <a:normAutofit lnSpcReduction="10000"/>
          </a:bodyPr>
          <a:lstStyle/>
          <a:p>
            <a:pPr marL="0" indent="0">
              <a:buNone/>
            </a:pPr>
            <a:r>
              <a:rPr lang="en-US" sz="2000" dirty="0" smtClean="0"/>
              <a:t>Inadequate or improperly designed policies and procedures can result in haphazard approaches, misaligned activities, poor direction, and ultimate failure of processes supporting social media.</a:t>
            </a:r>
            <a:endParaRPr lang="en-US" sz="2000" dirty="0"/>
          </a:p>
          <a:p>
            <a:pPr>
              <a:buNone/>
            </a:pPr>
            <a:endParaRPr lang="en-US" dirty="0"/>
          </a:p>
        </p:txBody>
      </p:sp>
      <p:sp>
        <p:nvSpPr>
          <p:cNvPr id="5" name="Title 1"/>
          <p:cNvSpPr txBox="1">
            <a:spLocks/>
          </p:cNvSpPr>
          <p:nvPr/>
        </p:nvSpPr>
        <p:spPr>
          <a:xfrm>
            <a:off x="457200" y="2769644"/>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Objective of Audit - Execution</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3"/>
          <p:cNvSpPr txBox="1">
            <a:spLocks/>
          </p:cNvSpPr>
          <p:nvPr/>
        </p:nvSpPr>
        <p:spPr>
          <a:xfrm>
            <a:off x="457200" y="3976335"/>
            <a:ext cx="8229600" cy="1196558"/>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 determine whether appropriate policies and procedures have been implemented to ensure the successful execution of the social media plan.</a:t>
            </a:r>
          </a:p>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8" name="Slide Number Placeholder 7"/>
          <p:cNvSpPr>
            <a:spLocks noGrp="1"/>
          </p:cNvSpPr>
          <p:nvPr>
            <p:ph type="sldNum" sz="quarter" idx="12"/>
          </p:nvPr>
        </p:nvSpPr>
        <p:spPr/>
        <p:txBody>
          <a:bodyPr/>
          <a:lstStyle/>
          <a:p>
            <a:fld id="{D5BBC35B-A44B-4119-B8DA-DE9E3DFADA20}" type="slidenum">
              <a:rPr kumimoji="0" lang="en-US" smtClean="0"/>
              <a:pPr/>
              <a:t>74</a:t>
            </a:fld>
            <a:endParaRPr kumimoji="0" lang="en-US" dirty="0"/>
          </a:p>
        </p:txBody>
      </p:sp>
    </p:spTree>
    <p:extLst>
      <p:ext uri="{BB962C8B-B14F-4D97-AF65-F5344CB8AC3E}">
        <p14:creationId xmlns="" xmlns:p14="http://schemas.microsoft.com/office/powerpoint/2010/main" val="31815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Controls – Execution</a:t>
            </a:r>
            <a:endParaRPr lang="en-US" dirty="0"/>
          </a:p>
        </p:txBody>
      </p:sp>
      <p:sp>
        <p:nvSpPr>
          <p:cNvPr id="3" name="Content Placeholder 2"/>
          <p:cNvSpPr>
            <a:spLocks noGrp="1"/>
          </p:cNvSpPr>
          <p:nvPr>
            <p:ph idx="1"/>
          </p:nvPr>
        </p:nvSpPr>
        <p:spPr/>
        <p:txBody>
          <a:bodyPr/>
          <a:lstStyle/>
          <a:p>
            <a:pPr>
              <a:buNone/>
            </a:pPr>
            <a:r>
              <a:rPr lang="en-US" dirty="0" smtClean="0"/>
              <a:t>Expected controls </a:t>
            </a:r>
          </a:p>
          <a:p>
            <a:r>
              <a:rPr lang="en-US" dirty="0" smtClean="0"/>
              <a:t>Policies and procedures</a:t>
            </a:r>
          </a:p>
          <a:p>
            <a:endParaRPr lang="en-US" dirty="0" smtClean="0"/>
          </a:p>
          <a:p>
            <a:r>
              <a:rPr lang="en-US" dirty="0" smtClean="0"/>
              <a:t>Organizational design</a:t>
            </a:r>
          </a:p>
          <a:p>
            <a:endParaRPr lang="en-US" dirty="0" smtClean="0"/>
          </a:p>
          <a:p>
            <a:r>
              <a:rPr lang="en-US" dirty="0" smtClean="0"/>
              <a:t>Approval of policies and procedures</a:t>
            </a:r>
          </a:p>
          <a:p>
            <a:endParaRPr lang="en-US" dirty="0" smtClean="0"/>
          </a:p>
          <a:p>
            <a:r>
              <a:rPr lang="en-US" dirty="0" smtClean="0"/>
              <a:t>Quality assurance reviews</a:t>
            </a:r>
          </a:p>
          <a:p>
            <a:endParaRPr lang="en-US" dirty="0" smtClean="0"/>
          </a:p>
          <a:p>
            <a:endParaRPr lang="en-US" dirty="0" smtClean="0"/>
          </a:p>
          <a:p>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75</a:t>
            </a:fld>
            <a:endParaRPr kumimoji="0"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Controls – Execution</a:t>
            </a:r>
            <a:endParaRPr lang="en-US" dirty="0"/>
          </a:p>
        </p:txBody>
      </p:sp>
      <p:sp>
        <p:nvSpPr>
          <p:cNvPr id="3" name="Content Placeholder 2"/>
          <p:cNvSpPr>
            <a:spLocks noGrp="1"/>
          </p:cNvSpPr>
          <p:nvPr>
            <p:ph idx="1"/>
          </p:nvPr>
        </p:nvSpPr>
        <p:spPr/>
        <p:txBody>
          <a:bodyPr/>
          <a:lstStyle/>
          <a:p>
            <a:r>
              <a:rPr lang="en-US" sz="2000" dirty="0" smtClean="0"/>
              <a:t>Review organizational charts to ensure appropriate reporting relationships and oversight within the department(s)</a:t>
            </a:r>
          </a:p>
          <a:p>
            <a:r>
              <a:rPr lang="en-US" sz="2000" dirty="0" smtClean="0"/>
              <a:t>Review job descriptions for those working in social media to ensure they properly reflect the work being done</a:t>
            </a:r>
          </a:p>
          <a:p>
            <a:r>
              <a:rPr lang="en-US" sz="2000" dirty="0" smtClean="0"/>
              <a:t>Review correspondence and communication to ensure all departments involved with social media have been provided the strategy, direction, and plans</a:t>
            </a:r>
          </a:p>
          <a:p>
            <a:r>
              <a:rPr lang="en-US" sz="2000" dirty="0" smtClean="0"/>
              <a:t>Verify appropriate metrics have been established related to execution of the social media plan</a:t>
            </a:r>
          </a:p>
          <a:p>
            <a:r>
              <a:rPr lang="en-US" sz="2000" dirty="0" smtClean="0"/>
              <a:t>Review performance plans of employees to verify plans are in alignment with social media goals and objectives</a:t>
            </a:r>
          </a:p>
          <a:p>
            <a:pPr lvl="1"/>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76</a:t>
            </a:fld>
            <a:endParaRPr kumimoji="0"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 Metrics</a:t>
            </a:r>
            <a:endParaRPr lang="en-US" dirty="0"/>
          </a:p>
        </p:txBody>
      </p:sp>
      <p:sp>
        <p:nvSpPr>
          <p:cNvPr id="4" name="Content Placeholder 3"/>
          <p:cNvSpPr>
            <a:spLocks noGrp="1"/>
          </p:cNvSpPr>
          <p:nvPr>
            <p:ph idx="1"/>
          </p:nvPr>
        </p:nvSpPr>
        <p:spPr>
          <a:xfrm>
            <a:off x="457200" y="1481328"/>
            <a:ext cx="8229600" cy="1483941"/>
          </a:xfrm>
        </p:spPr>
        <p:txBody>
          <a:bodyPr/>
          <a:lstStyle/>
          <a:p>
            <a:pPr marL="0" indent="0">
              <a:buNone/>
            </a:pPr>
            <a:r>
              <a:rPr lang="en-US" sz="2000" dirty="0" smtClean="0"/>
              <a:t>Inadequate or improper metrics related to social media operations can result in a focus on the wrong activities, an inability to determine success, and improper reporting of overall results.</a:t>
            </a:r>
            <a:endParaRPr lang="en-US" sz="2000" dirty="0"/>
          </a:p>
          <a:p>
            <a:pPr>
              <a:buNone/>
            </a:pPr>
            <a:endParaRPr lang="en-US" dirty="0"/>
          </a:p>
        </p:txBody>
      </p:sp>
      <p:sp>
        <p:nvSpPr>
          <p:cNvPr id="5" name="Title 1"/>
          <p:cNvSpPr txBox="1">
            <a:spLocks/>
          </p:cNvSpPr>
          <p:nvPr/>
        </p:nvSpPr>
        <p:spPr>
          <a:xfrm>
            <a:off x="444137" y="2887209"/>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Objective of Audit - Metrics</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3"/>
          <p:cNvSpPr txBox="1">
            <a:spLocks/>
          </p:cNvSpPr>
          <p:nvPr/>
        </p:nvSpPr>
        <p:spPr>
          <a:xfrm>
            <a:off x="444137" y="4093900"/>
            <a:ext cx="8229600" cy="1013678"/>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 determine whether metrics have been established to ensure successful implementation and use of social media.</a:t>
            </a:r>
          </a:p>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8" name="Slide Number Placeholder 7"/>
          <p:cNvSpPr>
            <a:spLocks noGrp="1"/>
          </p:cNvSpPr>
          <p:nvPr>
            <p:ph type="sldNum" sz="quarter" idx="12"/>
          </p:nvPr>
        </p:nvSpPr>
        <p:spPr/>
        <p:txBody>
          <a:bodyPr/>
          <a:lstStyle/>
          <a:p>
            <a:fld id="{D5BBC35B-A44B-4119-B8DA-DE9E3DFADA20}" type="slidenum">
              <a:rPr kumimoji="0" lang="en-US" smtClean="0"/>
              <a:pPr/>
              <a:t>77</a:t>
            </a:fld>
            <a:endParaRPr kumimoji="0" lang="en-US" dirty="0"/>
          </a:p>
        </p:txBody>
      </p:sp>
    </p:spTree>
    <p:extLst>
      <p:ext uri="{BB962C8B-B14F-4D97-AF65-F5344CB8AC3E}">
        <p14:creationId xmlns="" xmlns:p14="http://schemas.microsoft.com/office/powerpoint/2010/main" val="31815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 Metrics</a:t>
            </a:r>
          </a:p>
          <a:p>
            <a:pPr lvl="1"/>
            <a:r>
              <a:rPr lang="en-US" dirty="0" smtClean="0"/>
              <a:t>With no measures, how do you determine success</a:t>
            </a:r>
          </a:p>
          <a:p>
            <a:r>
              <a:rPr lang="en-US" dirty="0" smtClean="0"/>
              <a:t>Misaligned with Organizational Goals</a:t>
            </a:r>
          </a:p>
          <a:p>
            <a:pPr lvl="1"/>
            <a:r>
              <a:rPr lang="en-US" dirty="0" smtClean="0"/>
              <a:t>Is everyone measuring the same thing</a:t>
            </a:r>
          </a:p>
          <a:p>
            <a:r>
              <a:rPr lang="en-US" dirty="0" smtClean="0"/>
              <a:t>Poor Metrics</a:t>
            </a:r>
          </a:p>
          <a:p>
            <a:pPr lvl="1"/>
            <a:r>
              <a:rPr lang="en-US" dirty="0" smtClean="0"/>
              <a:t>What is a poor metric?</a:t>
            </a:r>
            <a:endParaRPr lang="en-US" dirty="0"/>
          </a:p>
        </p:txBody>
      </p:sp>
      <p:sp>
        <p:nvSpPr>
          <p:cNvPr id="3" name="Title 2"/>
          <p:cNvSpPr>
            <a:spLocks noGrp="1"/>
          </p:cNvSpPr>
          <p:nvPr>
            <p:ph type="title"/>
          </p:nvPr>
        </p:nvSpPr>
        <p:spPr/>
        <p:txBody>
          <a:bodyPr/>
          <a:lstStyle/>
          <a:p>
            <a:r>
              <a:rPr lang="en-US" dirty="0" smtClean="0"/>
              <a:t>Considerations - Metrics</a:t>
            </a:r>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78</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Website hits</a:t>
            </a:r>
          </a:p>
          <a:p>
            <a:endParaRPr lang="en-US" dirty="0" smtClean="0"/>
          </a:p>
          <a:p>
            <a:r>
              <a:rPr lang="en-US" dirty="0" smtClean="0"/>
              <a:t>Blog Comments</a:t>
            </a:r>
          </a:p>
          <a:p>
            <a:endParaRPr lang="en-US" dirty="0" smtClean="0"/>
          </a:p>
          <a:p>
            <a:r>
              <a:rPr lang="en-US" dirty="0" smtClean="0"/>
              <a:t>Facebook Friends</a:t>
            </a:r>
          </a:p>
          <a:p>
            <a:endParaRPr lang="en-US" dirty="0" smtClean="0"/>
          </a:p>
          <a:p>
            <a:r>
              <a:rPr lang="en-US" dirty="0" smtClean="0"/>
              <a:t>Twitter Followers</a:t>
            </a:r>
            <a:endParaRPr lang="en-US" dirty="0"/>
          </a:p>
        </p:txBody>
      </p:sp>
      <p:sp>
        <p:nvSpPr>
          <p:cNvPr id="3" name="Title 2"/>
          <p:cNvSpPr>
            <a:spLocks noGrp="1"/>
          </p:cNvSpPr>
          <p:nvPr>
            <p:ph type="title"/>
          </p:nvPr>
        </p:nvSpPr>
        <p:spPr/>
        <p:txBody>
          <a:bodyPr/>
          <a:lstStyle/>
          <a:p>
            <a:r>
              <a:rPr lang="en-US" dirty="0" smtClean="0"/>
              <a:t>What is a Poor Metric?</a:t>
            </a:r>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79</a:t>
            </a:fld>
            <a:endParaRPr kumimoji="0"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r>
              <a:rPr lang="en-US" dirty="0" smtClean="0"/>
              <a:t>A Set of web-based broadcast technologies that enable the democratization of content, giving people the ability to emerge from consumers of content to publishers.</a:t>
            </a:r>
          </a:p>
          <a:p>
            <a:endParaRPr lang="en-US" dirty="0"/>
          </a:p>
        </p:txBody>
      </p:sp>
      <p:sp>
        <p:nvSpPr>
          <p:cNvPr id="3" name="Title 2"/>
          <p:cNvSpPr>
            <a:spLocks noGrp="1"/>
          </p:cNvSpPr>
          <p:nvPr>
            <p:ph type="title"/>
          </p:nvPr>
        </p:nvSpPr>
        <p:spPr/>
        <p:txBody>
          <a:bodyPr>
            <a:normAutofit/>
          </a:bodyPr>
          <a:lstStyle/>
          <a:p>
            <a:r>
              <a:rPr lang="en-US" dirty="0" smtClean="0"/>
              <a:t>Our Working Definition</a:t>
            </a:r>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Depends on what you are trying to do</a:t>
            </a:r>
          </a:p>
          <a:p>
            <a:r>
              <a:rPr lang="en-US" dirty="0" smtClean="0"/>
              <a:t>Brand Recognition</a:t>
            </a:r>
          </a:p>
          <a:p>
            <a:pPr lvl="1"/>
            <a:r>
              <a:rPr lang="en-US" dirty="0" smtClean="0"/>
              <a:t>Advocate Numbers and Frequency</a:t>
            </a:r>
          </a:p>
          <a:p>
            <a:r>
              <a:rPr lang="en-US" dirty="0" smtClean="0"/>
              <a:t>Customer Service</a:t>
            </a:r>
          </a:p>
          <a:p>
            <a:pPr lvl="1"/>
            <a:r>
              <a:rPr lang="en-US" dirty="0" smtClean="0"/>
              <a:t>Issue Resolution Rate</a:t>
            </a:r>
          </a:p>
          <a:p>
            <a:r>
              <a:rPr lang="en-US" dirty="0" smtClean="0"/>
              <a:t>Sales &amp; Marketing</a:t>
            </a:r>
          </a:p>
          <a:p>
            <a:pPr lvl="1"/>
            <a:r>
              <a:rPr lang="en-US" dirty="0" smtClean="0"/>
              <a:t>Sales Generated</a:t>
            </a:r>
          </a:p>
          <a:p>
            <a:r>
              <a:rPr lang="en-US" dirty="0" smtClean="0"/>
              <a:t>Human Resources</a:t>
            </a:r>
          </a:p>
          <a:p>
            <a:pPr lvl="1"/>
            <a:r>
              <a:rPr lang="en-US" dirty="0" smtClean="0"/>
              <a:t>Potential Candidate Engagement</a:t>
            </a:r>
          </a:p>
          <a:p>
            <a:pPr lvl="1"/>
            <a:endParaRPr lang="en-US" dirty="0"/>
          </a:p>
        </p:txBody>
      </p:sp>
      <p:sp>
        <p:nvSpPr>
          <p:cNvPr id="3" name="Title 2"/>
          <p:cNvSpPr>
            <a:spLocks noGrp="1"/>
          </p:cNvSpPr>
          <p:nvPr>
            <p:ph type="title"/>
          </p:nvPr>
        </p:nvSpPr>
        <p:spPr/>
        <p:txBody>
          <a:bodyPr/>
          <a:lstStyle/>
          <a:p>
            <a:r>
              <a:rPr lang="en-US" dirty="0" smtClean="0"/>
              <a:t>Good Metrics?</a:t>
            </a:r>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80</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Controls – Metrics</a:t>
            </a:r>
            <a:endParaRPr lang="en-US" dirty="0"/>
          </a:p>
        </p:txBody>
      </p:sp>
      <p:sp>
        <p:nvSpPr>
          <p:cNvPr id="3" name="Content Placeholder 2"/>
          <p:cNvSpPr>
            <a:spLocks noGrp="1"/>
          </p:cNvSpPr>
          <p:nvPr>
            <p:ph idx="1"/>
          </p:nvPr>
        </p:nvSpPr>
        <p:spPr/>
        <p:txBody>
          <a:bodyPr/>
          <a:lstStyle/>
          <a:p>
            <a:pPr>
              <a:buNone/>
            </a:pPr>
            <a:r>
              <a:rPr lang="en-US" dirty="0" smtClean="0"/>
              <a:t>Expected controls </a:t>
            </a:r>
          </a:p>
          <a:p>
            <a:r>
              <a:rPr lang="en-US" dirty="0" smtClean="0"/>
              <a:t>Approval of Metrics</a:t>
            </a:r>
          </a:p>
          <a:p>
            <a:endParaRPr lang="en-US" dirty="0" smtClean="0"/>
          </a:p>
          <a:p>
            <a:r>
              <a:rPr lang="en-US" dirty="0" smtClean="0"/>
              <a:t>Policies and Procedures</a:t>
            </a:r>
          </a:p>
          <a:p>
            <a:endParaRPr lang="en-US" dirty="0" smtClean="0"/>
          </a:p>
          <a:p>
            <a:r>
              <a:rPr lang="en-US" dirty="0" smtClean="0"/>
              <a:t>Periodic status reports</a:t>
            </a:r>
          </a:p>
          <a:p>
            <a:endParaRPr lang="en-US" dirty="0" smtClean="0"/>
          </a:p>
          <a:p>
            <a:r>
              <a:rPr lang="en-US" dirty="0" smtClean="0"/>
              <a:t>Defined actions from results</a:t>
            </a:r>
          </a:p>
          <a:p>
            <a:endParaRPr lang="en-US" dirty="0" smtClean="0"/>
          </a:p>
          <a:p>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81</a:t>
            </a:fld>
            <a:endParaRPr kumimoji="0"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Controls – Metrics</a:t>
            </a:r>
            <a:endParaRPr lang="en-US" dirty="0"/>
          </a:p>
        </p:txBody>
      </p:sp>
      <p:sp>
        <p:nvSpPr>
          <p:cNvPr id="3" name="Content Placeholder 2"/>
          <p:cNvSpPr>
            <a:spLocks noGrp="1"/>
          </p:cNvSpPr>
          <p:nvPr>
            <p:ph idx="1"/>
          </p:nvPr>
        </p:nvSpPr>
        <p:spPr/>
        <p:txBody>
          <a:bodyPr/>
          <a:lstStyle/>
          <a:p>
            <a:r>
              <a:rPr lang="en-US" sz="2000" dirty="0" smtClean="0"/>
              <a:t>Verify that metrics have been established</a:t>
            </a:r>
          </a:p>
          <a:p>
            <a:r>
              <a:rPr lang="en-US" sz="2000" dirty="0" smtClean="0"/>
              <a:t>Review metrics to ensure the following</a:t>
            </a:r>
          </a:p>
          <a:p>
            <a:pPr lvl="1"/>
            <a:r>
              <a:rPr lang="en-US" sz="2000" dirty="0" smtClean="0"/>
              <a:t>Measurable</a:t>
            </a:r>
          </a:p>
          <a:p>
            <a:pPr lvl="1"/>
            <a:r>
              <a:rPr lang="en-US" sz="2000" dirty="0" smtClean="0"/>
              <a:t>Align with Strategies/Goals/Objectives (both for the organization and social media)</a:t>
            </a:r>
          </a:p>
          <a:p>
            <a:pPr lvl="1"/>
            <a:r>
              <a:rPr lang="en-US" sz="2000" dirty="0" smtClean="0"/>
              <a:t>Are “value-add” measures</a:t>
            </a:r>
          </a:p>
          <a:p>
            <a:pPr lvl="1"/>
            <a:r>
              <a:rPr lang="en-US" sz="2000" dirty="0" smtClean="0"/>
              <a:t>Acceptable ranges defined</a:t>
            </a:r>
          </a:p>
          <a:p>
            <a:r>
              <a:rPr lang="en-US" sz="2000" dirty="0" smtClean="0"/>
              <a:t>Verify that responsibility for gathering metrics has been established, including appropriate reporting of results</a:t>
            </a:r>
          </a:p>
          <a:p>
            <a:pPr lvl="1"/>
            <a:endParaRPr lang="en-US" sz="2000" dirty="0" smtClean="0"/>
          </a:p>
          <a:p>
            <a:pPr lvl="1"/>
            <a:endParaRPr lang="en-US" sz="2000" dirty="0" smtClean="0"/>
          </a:p>
          <a:p>
            <a:pPr lvl="1"/>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82</a:t>
            </a:fld>
            <a:endParaRPr kumimoji="0"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of Controls – Metrics</a:t>
            </a:r>
            <a:endParaRPr lang="en-US" dirty="0"/>
          </a:p>
        </p:txBody>
      </p:sp>
      <p:sp>
        <p:nvSpPr>
          <p:cNvPr id="3" name="Content Placeholder 2"/>
          <p:cNvSpPr>
            <a:spLocks noGrp="1"/>
          </p:cNvSpPr>
          <p:nvPr>
            <p:ph idx="1"/>
          </p:nvPr>
        </p:nvSpPr>
        <p:spPr/>
        <p:txBody>
          <a:bodyPr/>
          <a:lstStyle/>
          <a:p>
            <a:r>
              <a:rPr lang="en-US" sz="2000" dirty="0" smtClean="0"/>
              <a:t>Review metric reports to verify the accuracy of reporting</a:t>
            </a:r>
          </a:p>
          <a:p>
            <a:endParaRPr lang="en-US" sz="2000" dirty="0" smtClean="0"/>
          </a:p>
          <a:p>
            <a:r>
              <a:rPr lang="en-US" sz="2000" dirty="0" smtClean="0"/>
              <a:t>If metrics are falling outside the acceptable ranges, verify appropriate actions have been taken</a:t>
            </a:r>
          </a:p>
          <a:p>
            <a:endParaRPr lang="en-US" sz="2000" dirty="0" smtClean="0"/>
          </a:p>
          <a:p>
            <a:r>
              <a:rPr lang="en-US" sz="2000" dirty="0" smtClean="0"/>
              <a:t>Review oversight committee documentation to ensure that reporting to these groups matches the actual results of reviews</a:t>
            </a:r>
          </a:p>
          <a:p>
            <a:pPr lvl="1"/>
            <a:endParaRPr lang="en-US" sz="2000" dirty="0" smtClean="0"/>
          </a:p>
          <a:p>
            <a:pPr lvl="1"/>
            <a:endParaRPr lang="en-US" sz="2000" dirty="0" smtClean="0"/>
          </a:p>
          <a:p>
            <a:pPr lvl="1"/>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83</a:t>
            </a:fld>
            <a:endParaRPr kumimoji="0"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 Monitoring</a:t>
            </a:r>
            <a:endParaRPr lang="en-US" dirty="0"/>
          </a:p>
        </p:txBody>
      </p:sp>
      <p:sp>
        <p:nvSpPr>
          <p:cNvPr id="4" name="Content Placeholder 3"/>
          <p:cNvSpPr>
            <a:spLocks noGrp="1"/>
          </p:cNvSpPr>
          <p:nvPr>
            <p:ph idx="1"/>
          </p:nvPr>
        </p:nvSpPr>
        <p:spPr>
          <a:xfrm>
            <a:off x="457200" y="1481329"/>
            <a:ext cx="8229600" cy="804672"/>
          </a:xfrm>
        </p:spPr>
        <p:txBody>
          <a:bodyPr/>
          <a:lstStyle/>
          <a:p>
            <a:pPr marL="0" indent="0">
              <a:buNone/>
            </a:pPr>
            <a:r>
              <a:rPr lang="en-US" sz="2000" dirty="0" smtClean="0"/>
              <a:t>Poor monitoring can result in missed issues and opportunities, poor customer service, and a negative impact on the brand.</a:t>
            </a:r>
            <a:endParaRPr lang="en-US" sz="2000" dirty="0"/>
          </a:p>
          <a:p>
            <a:pPr>
              <a:buNone/>
            </a:pPr>
            <a:endParaRPr lang="en-US" dirty="0"/>
          </a:p>
        </p:txBody>
      </p:sp>
      <p:sp>
        <p:nvSpPr>
          <p:cNvPr id="5" name="Title 1"/>
          <p:cNvSpPr txBox="1">
            <a:spLocks/>
          </p:cNvSpPr>
          <p:nvPr/>
        </p:nvSpPr>
        <p:spPr>
          <a:xfrm>
            <a:off x="470263" y="3096215"/>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Objective of Audit - Monitoring</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3"/>
          <p:cNvSpPr txBox="1">
            <a:spLocks/>
          </p:cNvSpPr>
          <p:nvPr/>
        </p:nvSpPr>
        <p:spPr>
          <a:xfrm>
            <a:off x="470263" y="4302905"/>
            <a:ext cx="8229600" cy="935301"/>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 determine whether appropriate monitoring systems have been established over communications related to social media.</a:t>
            </a:r>
          </a:p>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8" name="Slide Number Placeholder 7"/>
          <p:cNvSpPr>
            <a:spLocks noGrp="1"/>
          </p:cNvSpPr>
          <p:nvPr>
            <p:ph type="sldNum" sz="quarter" idx="12"/>
          </p:nvPr>
        </p:nvSpPr>
        <p:spPr/>
        <p:txBody>
          <a:bodyPr/>
          <a:lstStyle/>
          <a:p>
            <a:fld id="{D5BBC35B-A44B-4119-B8DA-DE9E3DFADA20}" type="slidenum">
              <a:rPr kumimoji="0" lang="en-US" smtClean="0"/>
              <a:pPr/>
              <a:t>84</a:t>
            </a:fld>
            <a:endParaRPr kumimoji="0" lang="en-US" dirty="0"/>
          </a:p>
        </p:txBody>
      </p:sp>
    </p:spTree>
    <p:extLst>
      <p:ext uri="{BB962C8B-B14F-4D97-AF65-F5344CB8AC3E}">
        <p14:creationId xmlns="" xmlns:p14="http://schemas.microsoft.com/office/powerpoint/2010/main" val="31815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is Watching?</a:t>
            </a:r>
          </a:p>
          <a:p>
            <a:endParaRPr lang="en-US" dirty="0" smtClean="0"/>
          </a:p>
          <a:p>
            <a:r>
              <a:rPr lang="en-US" dirty="0" smtClean="0"/>
              <a:t>How Often are they Watching?</a:t>
            </a:r>
          </a:p>
          <a:p>
            <a:endParaRPr lang="en-US" dirty="0" smtClean="0"/>
          </a:p>
          <a:p>
            <a:r>
              <a:rPr lang="en-US" dirty="0" smtClean="0"/>
              <a:t>Are they Watching Everything?</a:t>
            </a:r>
          </a:p>
          <a:p>
            <a:endParaRPr lang="en-US" dirty="0" smtClean="0"/>
          </a:p>
          <a:p>
            <a:r>
              <a:rPr lang="en-US" dirty="0" smtClean="0"/>
              <a:t>What do they Do With What they Watch?</a:t>
            </a:r>
            <a:endParaRPr lang="en-US" dirty="0"/>
          </a:p>
        </p:txBody>
      </p:sp>
      <p:sp>
        <p:nvSpPr>
          <p:cNvPr id="3" name="Title 2"/>
          <p:cNvSpPr>
            <a:spLocks noGrp="1"/>
          </p:cNvSpPr>
          <p:nvPr>
            <p:ph type="title"/>
          </p:nvPr>
        </p:nvSpPr>
        <p:spPr/>
        <p:txBody>
          <a:bodyPr/>
          <a:lstStyle/>
          <a:p>
            <a:r>
              <a:rPr lang="en-US" dirty="0" smtClean="0"/>
              <a:t>Considerations - Monitoring</a:t>
            </a:r>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85</a:t>
            </a:fld>
            <a:endParaRPr kumimoji="0"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Controls – Monitoring</a:t>
            </a:r>
            <a:endParaRPr lang="en-US" dirty="0"/>
          </a:p>
        </p:txBody>
      </p:sp>
      <p:sp>
        <p:nvSpPr>
          <p:cNvPr id="3" name="Content Placeholder 2"/>
          <p:cNvSpPr>
            <a:spLocks noGrp="1"/>
          </p:cNvSpPr>
          <p:nvPr>
            <p:ph idx="1"/>
          </p:nvPr>
        </p:nvSpPr>
        <p:spPr/>
        <p:txBody>
          <a:bodyPr/>
          <a:lstStyle/>
          <a:p>
            <a:pPr>
              <a:buNone/>
            </a:pPr>
            <a:r>
              <a:rPr lang="en-US" dirty="0" smtClean="0"/>
              <a:t>Expected controls </a:t>
            </a:r>
          </a:p>
          <a:p>
            <a:r>
              <a:rPr lang="en-US" dirty="0" smtClean="0"/>
              <a:t>Policies and Procedures</a:t>
            </a:r>
          </a:p>
          <a:p>
            <a:endParaRPr lang="en-US" dirty="0" smtClean="0"/>
          </a:p>
          <a:p>
            <a:r>
              <a:rPr lang="en-US" dirty="0" smtClean="0"/>
              <a:t>Periodic Reporting</a:t>
            </a:r>
          </a:p>
          <a:p>
            <a:endParaRPr lang="en-US" dirty="0" smtClean="0"/>
          </a:p>
          <a:p>
            <a:r>
              <a:rPr lang="en-US" dirty="0" smtClean="0"/>
              <a:t>Issue Escalation Process (Triage)</a:t>
            </a:r>
          </a:p>
          <a:p>
            <a:endParaRPr lang="en-US" dirty="0" smtClean="0"/>
          </a:p>
          <a:p>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86</a:t>
            </a:fld>
            <a:endParaRPr kumimoji="0"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2011, Jacka &amp; Scott</a:t>
            </a: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87</a:t>
            </a:fld>
            <a:endParaRPr kumimoji="0" lang="en-US" dirty="0"/>
          </a:p>
        </p:txBody>
      </p:sp>
      <p:sp>
        <p:nvSpPr>
          <p:cNvPr id="5" name="Title 4"/>
          <p:cNvSpPr>
            <a:spLocks noGrp="1"/>
          </p:cNvSpPr>
          <p:nvPr>
            <p:ph type="title"/>
          </p:nvPr>
        </p:nvSpPr>
        <p:spPr/>
        <p:txBody>
          <a:bodyPr/>
          <a:lstStyle/>
          <a:p>
            <a:r>
              <a:rPr lang="en-US" dirty="0" smtClean="0"/>
              <a:t>Social Media Triage</a:t>
            </a:r>
            <a:endParaRPr lang="en-US" dirty="0"/>
          </a:p>
        </p:txBody>
      </p:sp>
      <p:pic>
        <p:nvPicPr>
          <p:cNvPr id="6" name="Picture 2"/>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t="4080"/>
          <a:stretch/>
        </p:blipFill>
        <p:spPr bwMode="auto">
          <a:xfrm>
            <a:off x="1096124" y="1481138"/>
            <a:ext cx="6951752" cy="452596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of Controls – Monitoring</a:t>
            </a:r>
            <a:endParaRPr lang="en-US" dirty="0"/>
          </a:p>
        </p:txBody>
      </p:sp>
      <p:sp>
        <p:nvSpPr>
          <p:cNvPr id="3" name="Content Placeholder 2"/>
          <p:cNvSpPr>
            <a:spLocks noGrp="1"/>
          </p:cNvSpPr>
          <p:nvPr>
            <p:ph idx="1"/>
          </p:nvPr>
        </p:nvSpPr>
        <p:spPr/>
        <p:txBody>
          <a:bodyPr/>
          <a:lstStyle/>
          <a:p>
            <a:r>
              <a:rPr lang="en-US" sz="2000" dirty="0" smtClean="0"/>
              <a:t>Review policies and procedures to ensure appropriate monitoring and reporting has been established</a:t>
            </a:r>
          </a:p>
          <a:p>
            <a:r>
              <a:rPr lang="en-US" sz="2000" dirty="0" smtClean="0"/>
              <a:t>Verify keywords, hot topics, and restricted issues have been identified for monitoring</a:t>
            </a:r>
          </a:p>
          <a:p>
            <a:r>
              <a:rPr lang="en-US" sz="2000" dirty="0" smtClean="0"/>
              <a:t>Discuss triage procedures with employees to ensure an understanding of how they are used</a:t>
            </a:r>
          </a:p>
          <a:p>
            <a:r>
              <a:rPr lang="en-US" sz="2000" dirty="0" smtClean="0"/>
              <a:t>Review previous reports and actions taken to ensure compliance with triage procedures</a:t>
            </a:r>
          </a:p>
          <a:p>
            <a:r>
              <a:rPr lang="en-US" sz="2000" dirty="0" smtClean="0"/>
              <a:t>Monitor current and past activities on social media to identify potential issues and verify appropriate actions were taken</a:t>
            </a:r>
          </a:p>
          <a:p>
            <a:pPr lvl="1"/>
            <a:endParaRPr lang="en-US" sz="2000" dirty="0" smtClean="0"/>
          </a:p>
          <a:p>
            <a:pPr lvl="1"/>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88</a:t>
            </a:fld>
            <a:endParaRPr kumimoji="0"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 Regulatory &amp; Compliance</a:t>
            </a:r>
            <a:endParaRPr lang="en-US" dirty="0"/>
          </a:p>
        </p:txBody>
      </p:sp>
      <p:sp>
        <p:nvSpPr>
          <p:cNvPr id="4" name="Content Placeholder 3"/>
          <p:cNvSpPr>
            <a:spLocks noGrp="1"/>
          </p:cNvSpPr>
          <p:nvPr>
            <p:ph idx="1"/>
          </p:nvPr>
        </p:nvSpPr>
        <p:spPr>
          <a:xfrm>
            <a:off x="457200" y="1481329"/>
            <a:ext cx="8229600" cy="1105118"/>
          </a:xfrm>
        </p:spPr>
        <p:txBody>
          <a:bodyPr/>
          <a:lstStyle/>
          <a:p>
            <a:pPr marL="0" indent="0">
              <a:buNone/>
            </a:pPr>
            <a:r>
              <a:rPr lang="en-US" sz="2000" dirty="0" smtClean="0"/>
              <a:t>Poor evaluation of regulatory and compliance issues related to social media can result in fines and penalties, as well as damage to the organization’s reputation.</a:t>
            </a:r>
            <a:endParaRPr lang="en-US" sz="2000" dirty="0"/>
          </a:p>
          <a:p>
            <a:pPr>
              <a:buNone/>
            </a:pPr>
            <a:endParaRPr lang="en-US" dirty="0"/>
          </a:p>
        </p:txBody>
      </p:sp>
      <p:sp>
        <p:nvSpPr>
          <p:cNvPr id="5" name="Title 1"/>
          <p:cNvSpPr txBox="1">
            <a:spLocks/>
          </p:cNvSpPr>
          <p:nvPr/>
        </p:nvSpPr>
        <p:spPr>
          <a:xfrm>
            <a:off x="431075" y="2952524"/>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Objective of Audit – Regulatory &amp; Compliance</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6" name="Content Placeholder 3"/>
          <p:cNvSpPr txBox="1">
            <a:spLocks/>
          </p:cNvSpPr>
          <p:nvPr/>
        </p:nvSpPr>
        <p:spPr>
          <a:xfrm>
            <a:off x="431075" y="4159214"/>
            <a:ext cx="8229600" cy="1301061"/>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 determine whether the organization’s actions related to social media comply with all applicable federal and local regulatory issues.</a:t>
            </a:r>
          </a:p>
          <a:p>
            <a:pPr marL="0" marR="0"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8" name="Slide Number Placeholder 7"/>
          <p:cNvSpPr>
            <a:spLocks noGrp="1"/>
          </p:cNvSpPr>
          <p:nvPr>
            <p:ph type="sldNum" sz="quarter" idx="12"/>
          </p:nvPr>
        </p:nvSpPr>
        <p:spPr/>
        <p:txBody>
          <a:bodyPr/>
          <a:lstStyle/>
          <a:p>
            <a:fld id="{D5BBC35B-A44B-4119-B8DA-DE9E3DFADA20}" type="slidenum">
              <a:rPr kumimoji="0" lang="en-US" smtClean="0"/>
              <a:pPr/>
              <a:t>89</a:t>
            </a:fld>
            <a:endParaRPr kumimoji="0" lang="en-US" dirty="0"/>
          </a:p>
        </p:txBody>
      </p:sp>
    </p:spTree>
    <p:extLst>
      <p:ext uri="{BB962C8B-B14F-4D97-AF65-F5344CB8AC3E}">
        <p14:creationId xmlns="" xmlns:p14="http://schemas.microsoft.com/office/powerpoint/2010/main" val="31815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3200" dirty="0" smtClean="0"/>
          </a:p>
          <a:p>
            <a:pPr algn="ctr">
              <a:buNone/>
            </a:pPr>
            <a:r>
              <a:rPr lang="en-US" sz="3200" dirty="0" smtClean="0"/>
              <a:t>Social Media is Conversation</a:t>
            </a:r>
          </a:p>
          <a:p>
            <a:pPr algn="ctr">
              <a:buNone/>
            </a:pPr>
            <a:r>
              <a:rPr lang="en-US" sz="3200" dirty="0" smtClean="0"/>
              <a:t> </a:t>
            </a:r>
          </a:p>
          <a:p>
            <a:pPr algn="ctr">
              <a:buNone/>
            </a:pPr>
            <a:r>
              <a:rPr lang="en-US" sz="3200" dirty="0" smtClean="0"/>
              <a:t>The number one risk is to your brand</a:t>
            </a:r>
          </a:p>
          <a:p>
            <a:pPr>
              <a:buNone/>
            </a:pPr>
            <a:endParaRPr lang="en-US" dirty="0"/>
          </a:p>
        </p:txBody>
      </p:sp>
      <p:sp>
        <p:nvSpPr>
          <p:cNvPr id="3" name="Title 2"/>
          <p:cNvSpPr>
            <a:spLocks noGrp="1"/>
          </p:cNvSpPr>
          <p:nvPr>
            <p:ph type="title"/>
          </p:nvPr>
        </p:nvSpPr>
        <p:spPr/>
        <p:txBody>
          <a:bodyPr/>
          <a:lstStyle/>
          <a:p>
            <a:endParaRPr lang="en-US" dirty="0"/>
          </a:p>
        </p:txBody>
      </p:sp>
      <p:sp>
        <p:nvSpPr>
          <p:cNvPr id="4" name="Footer Placeholder 6"/>
          <p:cNvSpPr>
            <a:spLocks noGrp="1"/>
          </p:cNvSpPr>
          <p:nvPr>
            <p:ph type="ftr" sz="quarter" idx="11"/>
          </p:nvPr>
        </p:nvSpPr>
        <p:spPr>
          <a:xfrm>
            <a:off x="0" y="6492875"/>
            <a:ext cx="2350681" cy="365125"/>
          </a:xfrm>
        </p:spPr>
        <p:txBody>
          <a:bodyPr/>
          <a:lstStyle/>
          <a:p>
            <a:r>
              <a:rPr kumimoji="0" lang="en-US" dirty="0" smtClean="0"/>
              <a:t>(C) 2012, Jacka &amp; Scott</a:t>
            </a:r>
            <a:endParaRPr kumimoji="0"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Controls – Regulatory and Compliance</a:t>
            </a:r>
            <a:endParaRPr lang="en-US" dirty="0"/>
          </a:p>
        </p:txBody>
      </p:sp>
      <p:sp>
        <p:nvSpPr>
          <p:cNvPr id="3" name="Content Placeholder 2"/>
          <p:cNvSpPr>
            <a:spLocks noGrp="1"/>
          </p:cNvSpPr>
          <p:nvPr>
            <p:ph idx="1"/>
          </p:nvPr>
        </p:nvSpPr>
        <p:spPr/>
        <p:txBody>
          <a:bodyPr/>
          <a:lstStyle/>
          <a:p>
            <a:pPr>
              <a:buNone/>
            </a:pPr>
            <a:r>
              <a:rPr lang="en-US" dirty="0" smtClean="0"/>
              <a:t>Expected controls </a:t>
            </a:r>
          </a:p>
          <a:p>
            <a:r>
              <a:rPr lang="en-US" dirty="0" smtClean="0"/>
              <a:t>Review of Laws and Regulations</a:t>
            </a:r>
          </a:p>
          <a:p>
            <a:endParaRPr lang="en-US" dirty="0" smtClean="0"/>
          </a:p>
          <a:p>
            <a:r>
              <a:rPr lang="en-US" dirty="0" smtClean="0"/>
              <a:t>Communication of Review Results</a:t>
            </a:r>
          </a:p>
          <a:p>
            <a:endParaRPr lang="en-US" dirty="0" smtClean="0"/>
          </a:p>
          <a:p>
            <a:r>
              <a:rPr lang="en-US" dirty="0" smtClean="0"/>
              <a:t>Tests of Compliance</a:t>
            </a:r>
          </a:p>
          <a:p>
            <a:endParaRPr lang="en-US" dirty="0" smtClean="0"/>
          </a:p>
          <a:p>
            <a:endParaRPr lang="en-US" dirty="0" smtClean="0"/>
          </a:p>
          <a:p>
            <a:pPr>
              <a:buNone/>
            </a:pPr>
            <a:endParaRPr lang="en-US" dirty="0" smtClean="0"/>
          </a:p>
          <a:p>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90</a:t>
            </a:fld>
            <a:endParaRPr kumimoji="0"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of Controls – Regulatory &amp; Compliance</a:t>
            </a:r>
            <a:endParaRPr lang="en-US" dirty="0"/>
          </a:p>
        </p:txBody>
      </p:sp>
      <p:sp>
        <p:nvSpPr>
          <p:cNvPr id="3" name="Content Placeholder 2"/>
          <p:cNvSpPr>
            <a:spLocks noGrp="1"/>
          </p:cNvSpPr>
          <p:nvPr>
            <p:ph idx="1"/>
          </p:nvPr>
        </p:nvSpPr>
        <p:spPr/>
        <p:txBody>
          <a:bodyPr/>
          <a:lstStyle/>
          <a:p>
            <a:r>
              <a:rPr lang="en-US" sz="2000" dirty="0" smtClean="0"/>
              <a:t>Review pertinent regulations to determine if they were identified by the organization</a:t>
            </a:r>
          </a:p>
          <a:p>
            <a:r>
              <a:rPr lang="en-US" sz="2000" dirty="0" smtClean="0"/>
              <a:t>If regulations have been identified, verify that these were appropriately communicated and necessary actions taken</a:t>
            </a:r>
          </a:p>
          <a:p>
            <a:r>
              <a:rPr lang="en-US" sz="2000" dirty="0" smtClean="0"/>
              <a:t>Review risk assessments to ensure social media has been included</a:t>
            </a:r>
          </a:p>
          <a:p>
            <a:r>
              <a:rPr lang="en-US" sz="2000" dirty="0" smtClean="0"/>
              <a:t>Verify that, if social media issues are identified during risk assessment, the results have been appropriately elevated</a:t>
            </a:r>
          </a:p>
          <a:p>
            <a:pPr lvl="1"/>
            <a:endParaRPr lang="en-US" sz="2000" dirty="0" smtClean="0"/>
          </a:p>
          <a:p>
            <a:pPr lvl="1"/>
            <a:endParaRPr lang="en-US" sz="2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91</a:t>
            </a:fld>
            <a:endParaRPr kumimoji="0"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6409"/>
          </a:xfrm>
        </p:spPr>
        <p:txBody>
          <a:bodyPr>
            <a:normAutofit lnSpcReduction="10000"/>
          </a:bodyPr>
          <a:lstStyle/>
          <a:p>
            <a:r>
              <a:rPr lang="en-US" sz="2000" dirty="0" smtClean="0"/>
              <a:t>Viruses and Malware</a:t>
            </a:r>
          </a:p>
          <a:p>
            <a:pPr lvl="1"/>
            <a:r>
              <a:rPr lang="en-US" sz="2000" dirty="0" smtClean="0"/>
              <a:t>Data leakage/theft</a:t>
            </a:r>
          </a:p>
          <a:p>
            <a:r>
              <a:rPr lang="en-US" sz="2000" dirty="0" smtClean="0"/>
              <a:t>Brand Hijacking</a:t>
            </a:r>
          </a:p>
          <a:p>
            <a:pPr lvl="1"/>
            <a:r>
              <a:rPr lang="en-US" sz="2000" dirty="0" smtClean="0"/>
              <a:t>Customer gets exposed to hijacked and fraudulent presence</a:t>
            </a:r>
          </a:p>
          <a:p>
            <a:r>
              <a:rPr lang="en-US" sz="2000" dirty="0" smtClean="0"/>
              <a:t>Lack of Control Over Corporate Content</a:t>
            </a:r>
          </a:p>
          <a:p>
            <a:pPr lvl="1"/>
            <a:r>
              <a:rPr lang="en-US" sz="2000" dirty="0" smtClean="0"/>
              <a:t>Employee posting wrong or improper content</a:t>
            </a:r>
          </a:p>
          <a:p>
            <a:r>
              <a:rPr lang="en-US" sz="2000" dirty="0" smtClean="0"/>
              <a:t>Unrealistic Customer Service Expectations</a:t>
            </a:r>
          </a:p>
          <a:p>
            <a:pPr lvl="1"/>
            <a:r>
              <a:rPr lang="en-US" sz="2000" dirty="0" smtClean="0"/>
              <a:t>Service at the speed of the internet</a:t>
            </a:r>
          </a:p>
          <a:p>
            <a:r>
              <a:rPr lang="en-US" sz="2000" dirty="0" smtClean="0"/>
              <a:t>Mismanagement of Communications</a:t>
            </a:r>
          </a:p>
          <a:p>
            <a:pPr lvl="1"/>
            <a:r>
              <a:rPr lang="en-US" sz="2000" dirty="0" smtClean="0"/>
              <a:t>Impact of retention regulations or e-discovery</a:t>
            </a:r>
          </a:p>
          <a:p>
            <a:pPr lvl="1">
              <a:buNone/>
            </a:pPr>
            <a:endParaRPr lang="en-US" sz="1100" dirty="0" smtClean="0"/>
          </a:p>
          <a:p>
            <a:pPr lvl="1" algn="r">
              <a:buNone/>
            </a:pPr>
            <a:r>
              <a:rPr lang="en-US" sz="1400" dirty="0" smtClean="0"/>
              <a:t>Per ISACA White Paper</a:t>
            </a:r>
            <a:endParaRPr lang="en-US" sz="1400" dirty="0"/>
          </a:p>
        </p:txBody>
      </p:sp>
      <p:sp>
        <p:nvSpPr>
          <p:cNvPr id="3" name="Title 2"/>
          <p:cNvSpPr>
            <a:spLocks noGrp="1"/>
          </p:cNvSpPr>
          <p:nvPr>
            <p:ph type="title"/>
          </p:nvPr>
        </p:nvSpPr>
        <p:spPr/>
        <p:txBody>
          <a:bodyPr/>
          <a:lstStyle/>
          <a:p>
            <a:r>
              <a:rPr lang="en-US" dirty="0" smtClean="0"/>
              <a:t>IT Risks</a:t>
            </a:r>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92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71723"/>
          </a:xfrm>
        </p:spPr>
        <p:txBody>
          <a:bodyPr>
            <a:normAutofit fontScale="92500" lnSpcReduction="10000"/>
          </a:bodyPr>
          <a:lstStyle/>
          <a:p>
            <a:r>
              <a:rPr lang="en-US" sz="2400" dirty="0" smtClean="0"/>
              <a:t>Viruses and Malware</a:t>
            </a:r>
          </a:p>
          <a:p>
            <a:pPr lvl="1"/>
            <a:r>
              <a:rPr lang="en-US" sz="2400" dirty="0" smtClean="0"/>
              <a:t>Antivirus and anti-malware controls installed</a:t>
            </a:r>
          </a:p>
          <a:p>
            <a:r>
              <a:rPr lang="en-US" sz="2400" dirty="0" smtClean="0"/>
              <a:t>Brand Hijacking</a:t>
            </a:r>
          </a:p>
          <a:p>
            <a:pPr lvl="1"/>
            <a:r>
              <a:rPr lang="en-US" sz="2400" dirty="0" smtClean="0"/>
              <a:t>“Find a firm to protect your brand.  Update customers”</a:t>
            </a:r>
          </a:p>
          <a:p>
            <a:r>
              <a:rPr lang="en-US" sz="2400" dirty="0" smtClean="0"/>
              <a:t>Lack of Control Over Corporate Content</a:t>
            </a:r>
          </a:p>
          <a:p>
            <a:pPr lvl="1"/>
            <a:r>
              <a:rPr lang="en-US" sz="2400" dirty="0" smtClean="0"/>
              <a:t>Establish social media policies.  Capture and log</a:t>
            </a:r>
          </a:p>
          <a:p>
            <a:r>
              <a:rPr lang="en-US" sz="2400" dirty="0" smtClean="0"/>
              <a:t>Unrealistic Customer Service Expectations</a:t>
            </a:r>
          </a:p>
          <a:p>
            <a:pPr lvl="1"/>
            <a:r>
              <a:rPr lang="en-US" sz="2400" dirty="0" smtClean="0"/>
              <a:t>Ensure staff can handle.  Timeline for responses</a:t>
            </a:r>
          </a:p>
          <a:p>
            <a:r>
              <a:rPr lang="en-US" sz="2400" dirty="0" smtClean="0"/>
              <a:t>Mismanagement of Communications</a:t>
            </a:r>
          </a:p>
          <a:p>
            <a:pPr lvl="1"/>
            <a:r>
              <a:rPr lang="en-US" sz="2400" dirty="0" smtClean="0"/>
              <a:t>Establish policies and procedures</a:t>
            </a:r>
          </a:p>
          <a:p>
            <a:pPr lvl="1">
              <a:buNone/>
            </a:pPr>
            <a:endParaRPr lang="en-US" sz="1100" dirty="0" smtClean="0"/>
          </a:p>
          <a:p>
            <a:pPr lvl="1" algn="r">
              <a:buNone/>
            </a:pPr>
            <a:r>
              <a:rPr lang="en-US" sz="1400" dirty="0" smtClean="0"/>
              <a:t>Per ISACA Workpaper</a:t>
            </a:r>
          </a:p>
          <a:p>
            <a:endParaRPr lang="en-US" dirty="0"/>
          </a:p>
        </p:txBody>
      </p:sp>
      <p:sp>
        <p:nvSpPr>
          <p:cNvPr id="3" name="Title 2"/>
          <p:cNvSpPr>
            <a:spLocks noGrp="1"/>
          </p:cNvSpPr>
          <p:nvPr>
            <p:ph type="title"/>
          </p:nvPr>
        </p:nvSpPr>
        <p:spPr/>
        <p:txBody>
          <a:bodyPr/>
          <a:lstStyle/>
          <a:p>
            <a:r>
              <a:rPr lang="en-US" dirty="0" smtClean="0"/>
              <a:t>IT Risk Responses</a:t>
            </a:r>
            <a:endParaRPr lang="en-US"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93</a:t>
            </a:fld>
            <a:endParaRPr kumimoji="0"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(or First) Decision</a:t>
            </a:r>
            <a:endParaRPr lang="en-US" dirty="0"/>
          </a:p>
        </p:txBody>
      </p:sp>
      <p:sp>
        <p:nvSpPr>
          <p:cNvPr id="3" name="Content Placeholder 2"/>
          <p:cNvSpPr>
            <a:spLocks noGrp="1"/>
          </p:cNvSpPr>
          <p:nvPr>
            <p:ph idx="1"/>
          </p:nvPr>
        </p:nvSpPr>
        <p:spPr/>
        <p:txBody>
          <a:bodyPr/>
          <a:lstStyle/>
          <a:p>
            <a:endParaRPr lang="en-US" dirty="0" smtClean="0"/>
          </a:p>
          <a:p>
            <a:pPr algn="ctr">
              <a:buNone/>
            </a:pPr>
            <a:r>
              <a:rPr lang="en-US" sz="4000" dirty="0" smtClean="0"/>
              <a:t>Is this an audit,</a:t>
            </a:r>
          </a:p>
          <a:p>
            <a:pPr algn="ctr">
              <a:buNone/>
            </a:pPr>
            <a:r>
              <a:rPr lang="en-US" sz="4000" dirty="0" smtClean="0"/>
              <a:t>or an advisory engagement?</a:t>
            </a:r>
            <a:endParaRPr lang="en-US" sz="4000" dirty="0"/>
          </a:p>
        </p:txBody>
      </p:sp>
      <p:sp>
        <p:nvSpPr>
          <p:cNvPr id="4" name="Footer Placeholder 4"/>
          <p:cNvSpPr>
            <a:spLocks noGrp="1"/>
          </p:cNvSpPr>
          <p:nvPr>
            <p:ph type="ftr" sz="quarter" idx="11"/>
          </p:nvPr>
        </p:nvSpPr>
        <p:spPr>
          <a:xfrm>
            <a:off x="0" y="6492875"/>
            <a:ext cx="2350681" cy="365125"/>
          </a:xfrm>
        </p:spPr>
        <p:txBody>
          <a:bodyPr/>
          <a:lstStyle>
            <a:extLst/>
          </a:lstStyle>
          <a:p>
            <a:r>
              <a:rPr lang="en-US" dirty="0" smtClean="0"/>
              <a:t>© 2011, Jacka &amp; Scott</a:t>
            </a: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94</a:t>
            </a:fld>
            <a:endParaRPr kumimoji="0"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3200" dirty="0" smtClean="0"/>
          </a:p>
          <a:p>
            <a:pPr algn="ctr">
              <a:buNone/>
            </a:pPr>
            <a:r>
              <a:rPr lang="en-US" sz="3200" dirty="0" smtClean="0"/>
              <a:t>Governance</a:t>
            </a:r>
          </a:p>
          <a:p>
            <a:pPr algn="ctr">
              <a:buNone/>
            </a:pPr>
            <a:endParaRPr lang="en-US" sz="2000" dirty="0" smtClean="0"/>
          </a:p>
          <a:p>
            <a:pPr algn="ctr">
              <a:buNone/>
            </a:pPr>
            <a:r>
              <a:rPr lang="en-US" dirty="0" smtClean="0"/>
              <a:t>Are the results of social media activities being reported to the appropriate level?</a:t>
            </a:r>
          </a:p>
          <a:p>
            <a:pPr>
              <a:buNone/>
            </a:pPr>
            <a:endParaRPr lang="en-US" dirty="0"/>
          </a:p>
        </p:txBody>
      </p:sp>
      <p:sp>
        <p:nvSpPr>
          <p:cNvPr id="3" name="Title 2"/>
          <p:cNvSpPr>
            <a:spLocks noGrp="1"/>
          </p:cNvSpPr>
          <p:nvPr>
            <p:ph type="title"/>
          </p:nvPr>
        </p:nvSpPr>
        <p:spPr/>
        <p:txBody>
          <a:bodyPr/>
          <a:lstStyle/>
          <a:p>
            <a:r>
              <a:rPr lang="en-US" dirty="0" smtClean="0"/>
              <a:t>Seven Findings for Free - #1</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3600" dirty="0" smtClean="0"/>
          </a:p>
          <a:p>
            <a:pPr algn="ctr">
              <a:buNone/>
            </a:pPr>
            <a:r>
              <a:rPr lang="en-US" sz="3600" dirty="0" smtClean="0"/>
              <a:t>Strategy</a:t>
            </a:r>
          </a:p>
          <a:p>
            <a:pPr>
              <a:buNone/>
            </a:pPr>
            <a:endParaRPr lang="en-US" sz="2400" dirty="0" smtClean="0"/>
          </a:p>
          <a:p>
            <a:pPr algn="ctr">
              <a:buNone/>
            </a:pPr>
            <a:r>
              <a:rPr lang="en-US" sz="3200" dirty="0" smtClean="0"/>
              <a:t>If a strategy has been articulated, is there evidence it is aligned with the organization’s objectives</a:t>
            </a:r>
          </a:p>
          <a:p>
            <a:pPr>
              <a:buNone/>
            </a:pPr>
            <a:endParaRPr lang="en-US" dirty="0"/>
          </a:p>
        </p:txBody>
      </p:sp>
      <p:sp>
        <p:nvSpPr>
          <p:cNvPr id="3" name="Title 2"/>
          <p:cNvSpPr>
            <a:spLocks noGrp="1"/>
          </p:cNvSpPr>
          <p:nvPr>
            <p:ph type="title"/>
          </p:nvPr>
        </p:nvSpPr>
        <p:spPr/>
        <p:txBody>
          <a:bodyPr/>
          <a:lstStyle/>
          <a:p>
            <a:r>
              <a:rPr lang="en-US" dirty="0" smtClean="0"/>
              <a:t>Seven Findings for Free - #2</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3600" dirty="0" smtClean="0"/>
          </a:p>
          <a:p>
            <a:pPr algn="ctr">
              <a:buNone/>
            </a:pPr>
            <a:r>
              <a:rPr lang="en-US" sz="3200" dirty="0" smtClean="0"/>
              <a:t>Plan</a:t>
            </a:r>
          </a:p>
          <a:p>
            <a:pPr>
              <a:buNone/>
            </a:pPr>
            <a:endParaRPr lang="en-US" sz="2000" dirty="0" smtClean="0"/>
          </a:p>
          <a:p>
            <a:pPr algn="ctr">
              <a:buNone/>
            </a:pPr>
            <a:r>
              <a:rPr lang="en-US" dirty="0" smtClean="0"/>
              <a:t>Have SMART goals been established?</a:t>
            </a:r>
          </a:p>
          <a:p>
            <a:pPr>
              <a:buNone/>
            </a:pPr>
            <a:endParaRPr lang="en-US" dirty="0"/>
          </a:p>
        </p:txBody>
      </p:sp>
      <p:sp>
        <p:nvSpPr>
          <p:cNvPr id="3" name="Title 2"/>
          <p:cNvSpPr>
            <a:spLocks noGrp="1"/>
          </p:cNvSpPr>
          <p:nvPr>
            <p:ph type="title"/>
          </p:nvPr>
        </p:nvSpPr>
        <p:spPr/>
        <p:txBody>
          <a:bodyPr/>
          <a:lstStyle/>
          <a:p>
            <a:r>
              <a:rPr lang="en-US" dirty="0" smtClean="0"/>
              <a:t>Seven Findings for Free - #3</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4000" dirty="0" smtClean="0"/>
          </a:p>
          <a:p>
            <a:pPr algn="ctr">
              <a:buNone/>
            </a:pPr>
            <a:r>
              <a:rPr lang="en-US" sz="4000" dirty="0" smtClean="0"/>
              <a:t>Execution</a:t>
            </a:r>
          </a:p>
          <a:p>
            <a:pPr>
              <a:buNone/>
            </a:pPr>
            <a:endParaRPr lang="en-US" sz="2800" dirty="0" smtClean="0"/>
          </a:p>
          <a:p>
            <a:pPr algn="ctr">
              <a:buNone/>
            </a:pPr>
            <a:r>
              <a:rPr lang="en-US" sz="3600" dirty="0" smtClean="0"/>
              <a:t>Have roles and responsibilities been defined for all individuals involved in social media projects?</a:t>
            </a:r>
          </a:p>
          <a:p>
            <a:pPr algn="ctr">
              <a:buNone/>
            </a:pPr>
            <a:endParaRPr lang="en-US" sz="3600" dirty="0" smtClean="0"/>
          </a:p>
        </p:txBody>
      </p:sp>
      <p:sp>
        <p:nvSpPr>
          <p:cNvPr id="3" name="Title 2"/>
          <p:cNvSpPr>
            <a:spLocks noGrp="1"/>
          </p:cNvSpPr>
          <p:nvPr>
            <p:ph type="title"/>
          </p:nvPr>
        </p:nvSpPr>
        <p:spPr/>
        <p:txBody>
          <a:bodyPr/>
          <a:lstStyle/>
          <a:p>
            <a:r>
              <a:rPr lang="en-US" dirty="0" smtClean="0"/>
              <a:t>Seven Findings for Free - #4</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4000" dirty="0" smtClean="0"/>
          </a:p>
          <a:p>
            <a:pPr algn="ctr">
              <a:buNone/>
            </a:pPr>
            <a:r>
              <a:rPr lang="en-US" sz="4000" dirty="0" smtClean="0"/>
              <a:t>Metrics</a:t>
            </a:r>
          </a:p>
          <a:p>
            <a:pPr>
              <a:buNone/>
            </a:pPr>
            <a:endParaRPr lang="en-US" sz="2800" dirty="0" smtClean="0"/>
          </a:p>
          <a:p>
            <a:pPr algn="ctr">
              <a:buNone/>
            </a:pPr>
            <a:r>
              <a:rPr lang="en-US" sz="3600" dirty="0" smtClean="0"/>
              <a:t>Do metrics align to the organizational goals?</a:t>
            </a:r>
          </a:p>
          <a:p>
            <a:pPr algn="ctr">
              <a:buNone/>
            </a:pPr>
            <a:endParaRPr lang="en-US" sz="3600" dirty="0" smtClean="0"/>
          </a:p>
        </p:txBody>
      </p:sp>
      <p:sp>
        <p:nvSpPr>
          <p:cNvPr id="3" name="Title 2"/>
          <p:cNvSpPr>
            <a:spLocks noGrp="1"/>
          </p:cNvSpPr>
          <p:nvPr>
            <p:ph type="title"/>
          </p:nvPr>
        </p:nvSpPr>
        <p:spPr/>
        <p:txBody>
          <a:bodyPr/>
          <a:lstStyle/>
          <a:p>
            <a:r>
              <a:rPr lang="en-US" dirty="0" smtClean="0"/>
              <a:t>Seven Findings for Free - #5</a:t>
            </a:r>
            <a:endParaRPr lang="en-US" dirty="0"/>
          </a:p>
        </p:txBody>
      </p:sp>
      <p:sp>
        <p:nvSpPr>
          <p:cNvPr id="4" name="Footer Placeholder 3"/>
          <p:cNvSpPr>
            <a:spLocks noGrp="1"/>
          </p:cNvSpPr>
          <p:nvPr>
            <p:ph type="ftr" sz="quarter" idx="11"/>
          </p:nvPr>
        </p:nvSpPr>
        <p:spPr/>
        <p:txBody>
          <a:bodyPr/>
          <a:lstStyle/>
          <a:p>
            <a:r>
              <a:rPr lang="en-US" dirty="0" smtClean="0"/>
              <a:t>(C) 2012, Jacka &amp; Scott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4248</TotalTime>
  <Words>5112</Words>
  <Application>Microsoft Office PowerPoint</Application>
  <PresentationFormat>On-screen Show (4:3)</PresentationFormat>
  <Paragraphs>787</Paragraphs>
  <Slides>105</Slides>
  <Notes>4</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Concourse</vt:lpstr>
      <vt:lpstr>Evaluating Your Organization’s Social Media</vt:lpstr>
      <vt:lpstr>Unit 1 About this Course</vt:lpstr>
      <vt:lpstr>Seminar Objectives</vt:lpstr>
      <vt:lpstr>Seminar Topics</vt:lpstr>
      <vt:lpstr>Unit 2 Social Media Defined</vt:lpstr>
      <vt:lpstr>Slide 6</vt:lpstr>
      <vt:lpstr>Social Media Definitions</vt:lpstr>
      <vt:lpstr>Our Working Definition</vt:lpstr>
      <vt:lpstr>Slide 9</vt:lpstr>
      <vt:lpstr>Web 2.0</vt:lpstr>
      <vt:lpstr>Web 2.0 Visualized</vt:lpstr>
      <vt:lpstr>Using Social Media</vt:lpstr>
      <vt:lpstr>What Might Go Wrong</vt:lpstr>
      <vt:lpstr>Unit 3 Strategies for Social Media</vt:lpstr>
      <vt:lpstr>Scenario Activity:   Evaluating Social Media Strategies</vt:lpstr>
      <vt:lpstr>Activity Summary</vt:lpstr>
      <vt:lpstr>Defining Strategy</vt:lpstr>
      <vt:lpstr>Traits of a Good Strategy</vt:lpstr>
      <vt:lpstr>Specific to Social Media</vt:lpstr>
      <vt:lpstr>Who Uses Social Media?</vt:lpstr>
      <vt:lpstr>Who Uses Social Media?</vt:lpstr>
      <vt:lpstr>Activity:    Identify the Customer</vt:lpstr>
      <vt:lpstr>Contents of the Social Media Plan</vt:lpstr>
      <vt:lpstr>Key Objectives Supported by Social Media </vt:lpstr>
      <vt:lpstr> Unit 4 Governance and  Social Media</vt:lpstr>
      <vt:lpstr>Governance Frameworks – COSO Control and Risk Frameworks</vt:lpstr>
      <vt:lpstr>GRC - Governance, Risk, and Compliance</vt:lpstr>
      <vt:lpstr>The Role of the Board</vt:lpstr>
      <vt:lpstr>The Role of Executive Oversight</vt:lpstr>
      <vt:lpstr>The Role of Oversight Committees</vt:lpstr>
      <vt:lpstr>Governance – Case Study</vt:lpstr>
      <vt:lpstr>Social Media Policies – Internal</vt:lpstr>
      <vt:lpstr>Social Media Policies – Internal</vt:lpstr>
      <vt:lpstr>Social Media Policies – External</vt:lpstr>
      <vt:lpstr>Social Media Policies – External</vt:lpstr>
      <vt:lpstr> Unit 5 Monitoring the Conversation and Measuring Success</vt:lpstr>
      <vt:lpstr>Monitoring the Conversation</vt:lpstr>
      <vt:lpstr>Listening</vt:lpstr>
      <vt:lpstr>Listening</vt:lpstr>
      <vt:lpstr>Monitoring Continued</vt:lpstr>
      <vt:lpstr> When Good Conversations Go Bad</vt:lpstr>
      <vt:lpstr>When Good Conversations Go Bad</vt:lpstr>
      <vt:lpstr>When Good Conversations Go Bad</vt:lpstr>
      <vt:lpstr>When Good Conversations Go Bad</vt:lpstr>
      <vt:lpstr>When Good Conversations Go Bad</vt:lpstr>
      <vt:lpstr>When Good Conversations Go Bad</vt:lpstr>
      <vt:lpstr>When Good Conversations Go Bad</vt:lpstr>
      <vt:lpstr>Measuring – Value-Added Metrics</vt:lpstr>
      <vt:lpstr>Activity: Building Value-Added Metrics</vt:lpstr>
      <vt:lpstr>Social Media Metrics – What is it We Want to Measure?</vt:lpstr>
      <vt:lpstr>Unit 6 Social Media Risks</vt:lpstr>
      <vt:lpstr>This can create a major disconnect</vt:lpstr>
      <vt:lpstr>Slide 53</vt:lpstr>
      <vt:lpstr>Slide 54</vt:lpstr>
      <vt:lpstr>Risk Introduction</vt:lpstr>
      <vt:lpstr>Activity:     General Risks and Social Media</vt:lpstr>
      <vt:lpstr>Specific Risks Related to Social Media</vt:lpstr>
      <vt:lpstr>Unit 7 The Social Media Audit</vt:lpstr>
      <vt:lpstr>Risk - Strategy</vt:lpstr>
      <vt:lpstr>Considerations - Strategy</vt:lpstr>
      <vt:lpstr>Evaluation of Controls - Strategy</vt:lpstr>
      <vt:lpstr>Testing of Controls - Strategy</vt:lpstr>
      <vt:lpstr>Testing of Controls - Strategy</vt:lpstr>
      <vt:lpstr>Risk – Governance &amp; Oversight</vt:lpstr>
      <vt:lpstr>Considerations – Governance &amp; Oversight</vt:lpstr>
      <vt:lpstr>Evaluation of Controls – Governance &amp; Oversight</vt:lpstr>
      <vt:lpstr>Testing of Controls – Governance &amp; Oversight</vt:lpstr>
      <vt:lpstr>Testing of Controls – Governance &amp; Oversight</vt:lpstr>
      <vt:lpstr>Risk – Planning</vt:lpstr>
      <vt:lpstr>Evaluation of Controls – Planning</vt:lpstr>
      <vt:lpstr>Testing of Controls – Planning</vt:lpstr>
      <vt:lpstr>Testing of Controls – Planning</vt:lpstr>
      <vt:lpstr>Testing of Controls – Planning</vt:lpstr>
      <vt:lpstr>Risk – Execution</vt:lpstr>
      <vt:lpstr>Evaluation of Controls – Execution</vt:lpstr>
      <vt:lpstr>Testing of Controls – Execution</vt:lpstr>
      <vt:lpstr>Risk – Metrics</vt:lpstr>
      <vt:lpstr>Considerations - Metrics</vt:lpstr>
      <vt:lpstr>What is a Poor Metric?</vt:lpstr>
      <vt:lpstr>Good Metrics?</vt:lpstr>
      <vt:lpstr>Evaluation of Controls – Metrics</vt:lpstr>
      <vt:lpstr>Testing of Controls – Metrics</vt:lpstr>
      <vt:lpstr>Testing of Controls – Metrics</vt:lpstr>
      <vt:lpstr>Risk – Monitoring</vt:lpstr>
      <vt:lpstr>Considerations - Monitoring</vt:lpstr>
      <vt:lpstr>Evaluation of Controls – Monitoring</vt:lpstr>
      <vt:lpstr>Social Media Triage</vt:lpstr>
      <vt:lpstr>Testing of Controls – Monitoring</vt:lpstr>
      <vt:lpstr>Risk – Regulatory &amp; Compliance</vt:lpstr>
      <vt:lpstr>Evaluation of Controls – Regulatory and Compliance</vt:lpstr>
      <vt:lpstr>Testing of Controls – Regulatory &amp; Compliance</vt:lpstr>
      <vt:lpstr>IT Risks</vt:lpstr>
      <vt:lpstr>IT Risk Responses</vt:lpstr>
      <vt:lpstr>A Final (or First) Decision</vt:lpstr>
      <vt:lpstr>Seven Findings for Free - #1</vt:lpstr>
      <vt:lpstr>Seven Findings for Free - #2</vt:lpstr>
      <vt:lpstr>Seven Findings for Free - #3</vt:lpstr>
      <vt:lpstr>Seven Findings for Free - #4</vt:lpstr>
      <vt:lpstr>Seven Findings for Free - #5</vt:lpstr>
      <vt:lpstr>Seven Findings for Free - #6</vt:lpstr>
      <vt:lpstr>Seven Findings for Free - #7</vt:lpstr>
      <vt:lpstr>Unit 8 Seminar Conclusion</vt:lpstr>
      <vt:lpstr>Putting it All Together</vt:lpstr>
      <vt:lpstr>Slide 104</vt:lpstr>
      <vt:lpstr>Wrap-Up</vt:lpstr>
    </vt:vector>
  </TitlesOfParts>
  <Company>Zurich North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Jacka</dc:creator>
  <cp:lastModifiedBy>Mike Jacka</cp:lastModifiedBy>
  <cp:revision>192</cp:revision>
  <dcterms:created xsi:type="dcterms:W3CDTF">2011-09-09T04:01:37Z</dcterms:created>
  <dcterms:modified xsi:type="dcterms:W3CDTF">2012-02-02T12:45:57Z</dcterms:modified>
</cp:coreProperties>
</file>